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73" r:id="rId2"/>
    <p:sldId id="261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21BD8-70CC-43A0-B5FD-27501D1D48F3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8E1E1-3C85-4843-BC3E-5847E1DCC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4450-113A-46F3-A5F6-BC9BF1FBAE3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начинается 1 апреля текущего года и </a:t>
            </a:r>
            <a:r>
              <a:rPr lang="ru-RU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endParaRPr lang="ru-RU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электронной форме (документ на бумажном носителе, преобразованный в электронную форму путем сканирования или фотографирования с обеспечением машиночитаемого распознавания его реквизитов) посредством электронной почты общеобразовательной организации или электронной информационной системы общеобразовательной организации, в том числе с использованием функционала официального сайта общеобразовательной организации в сети Интернет или иным способом с использованием сети Интернет;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4450-113A-46F3-A5F6-BC9BF1FBAE3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начинается 1 апреля текущего года и </a:t>
            </a:r>
            <a:r>
              <a:rPr lang="ru-RU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endParaRPr lang="ru-RU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электронной форме (документ на бумажном носителе, преобразованный в электронную форму путем сканирования или фотографирования с обеспечением машиночитаемого распознавания его реквизитов) посредством электронной почты общеобразовательной организации или электронной информационной системы общеобразовательной организации, в том числе с использованием функционала официального сайта общеобразовательной организации в сети Интернет или иным способом с использованием сети Интернет;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4450-113A-46F3-A5F6-BC9BF1FBAE3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20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1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30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7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5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0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2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32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42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372B1-E507-4EBF-AA7F-03BC3A46AD12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7618-D771-41E0-89C0-4717DE7B7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961A2-0FB2-40CB-B075-593FB82DA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4304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Приказ Министерства просвещения Российской Федерации от 02 сентября 2020 года № 458 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1220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88102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Порядок приема на обучение по образовательным программам начального общего, основного общего и среднего общего образования</a:t>
            </a: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A00F-EC6B-485D-AC68-74EFCD59652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82120" y="886154"/>
            <a:ext cx="7165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 Black" pitchFamily="34" charset="0"/>
              </a:rPr>
              <a:t>приказ Министерства просвещения РФ от 2 сентября 2020 г. № 458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605220"/>
            <a:ext cx="1091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Издание акта  о закреплении территорий до 15 марта , размещение на сайтах ОО – в течение 10 календарных дней.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1623" y="2345525"/>
            <a:ext cx="6033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Внеочередной</a:t>
            </a:r>
            <a:r>
              <a:rPr lang="ru-RU" dirty="0">
                <a:solidFill>
                  <a:srgbClr val="002060"/>
                </a:solidFill>
              </a:rPr>
              <a:t> порядок приема в ОО, имеющие интернат: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ФЗ «О прокуратуре»;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ФЗ «О статусе судей»;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ФЗ «О следственном комитете РФ»;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01583" y="3960428"/>
            <a:ext cx="103839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Первоочередной</a:t>
            </a:r>
            <a:r>
              <a:rPr lang="ru-RU" dirty="0">
                <a:solidFill>
                  <a:srgbClr val="002060"/>
                </a:solidFill>
              </a:rPr>
              <a:t> прием: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ФЗ «О статусе военнослужащих»;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ФЗ «О полиции»;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ФЗ «О социальных гарантиях сотрудникам некоторых федеральных органов исполнительной власти…»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99073" y="5395857"/>
            <a:ext cx="7434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Особые права (преимущества) </a:t>
            </a:r>
            <a:r>
              <a:rPr lang="ru-RU" dirty="0">
                <a:solidFill>
                  <a:srgbClr val="002060"/>
                </a:solidFill>
              </a:rPr>
              <a:t>при приеме:</a:t>
            </a:r>
          </a:p>
          <a:p>
            <a:r>
              <a:rPr lang="ru-RU" dirty="0">
                <a:solidFill>
                  <a:srgbClr val="002060"/>
                </a:solidFill>
              </a:rPr>
              <a:t> дети, проживающие в одной семье и имеющие общее место жительства</a:t>
            </a:r>
          </a:p>
          <a:p>
            <a:endParaRPr lang="ru-RU" dirty="0"/>
          </a:p>
        </p:txBody>
      </p:sp>
      <p:pic>
        <p:nvPicPr>
          <p:cNvPr id="9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626" y="1703295"/>
            <a:ext cx="354106" cy="354106"/>
          </a:xfrm>
          <a:prstGeom prst="rect">
            <a:avLst/>
          </a:prstGeom>
          <a:noFill/>
        </p:spPr>
      </p:pic>
      <p:pic>
        <p:nvPicPr>
          <p:cNvPr id="10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661" y="2528047"/>
            <a:ext cx="354106" cy="354106"/>
          </a:xfrm>
          <a:prstGeom prst="rect">
            <a:avLst/>
          </a:prstGeom>
          <a:noFill/>
        </p:spPr>
      </p:pic>
      <p:pic>
        <p:nvPicPr>
          <p:cNvPr id="11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555" y="3971365"/>
            <a:ext cx="354106" cy="354106"/>
          </a:xfrm>
          <a:prstGeom prst="rect">
            <a:avLst/>
          </a:prstGeom>
          <a:noFill/>
        </p:spPr>
      </p:pic>
      <p:pic>
        <p:nvPicPr>
          <p:cNvPr id="12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730" y="5432612"/>
            <a:ext cx="354106" cy="354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88102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Порядок приема на обучение по образовательным программам начального общего, основного общего и среднего общего образования</a:t>
            </a: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A00F-EC6B-485D-AC68-74EFCD59652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82120" y="886154"/>
            <a:ext cx="7165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 Black" pitchFamily="34" charset="0"/>
              </a:rPr>
              <a:t>приказ Министерства просвещения РФ от 2 сентября 2020 г. № 458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2683" y="1264024"/>
            <a:ext cx="49036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002060"/>
                </a:solidFill>
              </a:rPr>
              <a:t>Прием заявлений:</a:t>
            </a:r>
          </a:p>
          <a:p>
            <a:r>
              <a:rPr lang="ru-RU" sz="1600" dirty="0" err="1">
                <a:solidFill>
                  <a:srgbClr val="002060"/>
                </a:solidFill>
              </a:rPr>
              <a:t>Внеочередники</a:t>
            </a:r>
            <a:r>
              <a:rPr lang="ru-RU" sz="1600" dirty="0">
                <a:solidFill>
                  <a:srgbClr val="002060"/>
                </a:solidFill>
              </a:rPr>
              <a:t>, </a:t>
            </a:r>
            <a:r>
              <a:rPr lang="ru-RU" sz="1600" dirty="0" err="1">
                <a:solidFill>
                  <a:srgbClr val="002060"/>
                </a:solidFill>
              </a:rPr>
              <a:t>первоочередники</a:t>
            </a:r>
            <a:r>
              <a:rPr lang="ru-RU" sz="1600" dirty="0">
                <a:solidFill>
                  <a:srgbClr val="002060"/>
                </a:solidFill>
              </a:rPr>
              <a:t>, преимущественное право, закрепленная территория: 1 апреля – 30 июня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незакрепленная территория: 6 июля – 5 сентября 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04914" y="1398315"/>
            <a:ext cx="6455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распорядительный акт о зачислении –  в течение 3 рабочих дней после приема заявлений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0691" y="2235799"/>
            <a:ext cx="6571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распорядительный акт о зачислении –  в течение 5 рабочих дней после приема заявления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365" y="3990550"/>
            <a:ext cx="41056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Способы подачи заявления: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лично в ОО;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 через операторов почтовой связи;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в электронной форме;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РПГУ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85816" y="2743200"/>
            <a:ext cx="5447902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Заявление: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ФИО;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Дата рождения.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Адрес места жительства/пребывания ребенка.</a:t>
            </a:r>
          </a:p>
          <a:p>
            <a:pPr marL="342900" indent="-342900"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Адрес места жительства/пребывания родителей.</a:t>
            </a:r>
            <a:endParaRPr lang="en-US" sz="14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E-mail</a:t>
            </a:r>
            <a:r>
              <a:rPr lang="ru-RU" sz="1400" dirty="0">
                <a:solidFill>
                  <a:srgbClr val="002060"/>
                </a:solidFill>
              </a:rPr>
              <a:t>, телефон родителей.</a:t>
            </a:r>
          </a:p>
          <a:p>
            <a:pPr marL="342900" indent="-342900">
              <a:buFontTx/>
              <a:buAutoNum type="arabicPeriod"/>
            </a:pPr>
            <a:r>
              <a:rPr lang="ru-RU" sz="1400" dirty="0">
                <a:solidFill>
                  <a:srgbClr val="002060"/>
                </a:solidFill>
              </a:rPr>
              <a:t>Наличии права внеочередного, первоочередного или 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преимущественного приема.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7. Потребность в обучении по АОП, создании специальных условий, 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8. Согласие родителя на обучения ребенка по АОП.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9. Язык образования.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10. Родной язык.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11. Государственный язык республики.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12. Факт ознакомления родителей с документами.</a:t>
            </a:r>
          </a:p>
          <a:p>
            <a:pPr marL="342900" indent="-342900"/>
            <a:r>
              <a:rPr lang="ru-RU" sz="1400" dirty="0">
                <a:solidFill>
                  <a:srgbClr val="002060"/>
                </a:solidFill>
              </a:rPr>
              <a:t>13. Согласие на обработку персональных данных.</a:t>
            </a:r>
          </a:p>
          <a:p>
            <a:pPr marL="342900" indent="-342900"/>
            <a:endParaRPr lang="ru-RU" sz="1400" dirty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b="1" dirty="0">
                <a:solidFill>
                  <a:srgbClr val="002060"/>
                </a:solidFill>
              </a:rPr>
              <a:t>Образец заявления на сайте ОО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5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67" y="1281954"/>
            <a:ext cx="354106" cy="354106"/>
          </a:xfrm>
          <a:prstGeom prst="rect">
            <a:avLst/>
          </a:prstGeom>
          <a:noFill/>
        </p:spPr>
      </p:pic>
      <p:pic>
        <p:nvPicPr>
          <p:cNvPr id="16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942" y="4052048"/>
            <a:ext cx="354106" cy="354106"/>
          </a:xfrm>
          <a:prstGeom prst="rect">
            <a:avLst/>
          </a:prstGeom>
          <a:noFill/>
        </p:spPr>
      </p:pic>
      <p:pic>
        <p:nvPicPr>
          <p:cNvPr id="17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0260" y="2859740"/>
            <a:ext cx="354106" cy="345143"/>
          </a:xfrm>
          <a:prstGeom prst="rect">
            <a:avLst/>
          </a:prstGeom>
          <a:noFill/>
        </p:spPr>
      </p:pic>
      <p:sp>
        <p:nvSpPr>
          <p:cNvPr id="5122" name="AutoShape 2" descr="C:\Users\ipopova\Downloads\s375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C:\Users\ipopova\Downloads\756exclamationmark_10052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5423" y="6001871"/>
            <a:ext cx="694765" cy="694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88102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Порядок приема на обучение по образовательным программам начального общего, основного общего и среднего общего образования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A00F-EC6B-485D-AC68-74EFCD59652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82120" y="886154"/>
            <a:ext cx="7165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 Black" pitchFamily="34" charset="0"/>
              </a:rPr>
              <a:t>приказ Министерства просвещения РФ от 2 сентября 2020 г. № 458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3671" y="1281955"/>
            <a:ext cx="104618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002060"/>
                </a:solidFill>
              </a:rPr>
              <a:t>Документы: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- копия </a:t>
            </a:r>
            <a:r>
              <a:rPr lang="ru-RU" sz="1600" u="sng" dirty="0">
                <a:solidFill>
                  <a:srgbClr val="002060"/>
                </a:solidFill>
              </a:rPr>
              <a:t>документа, удостоверяющего личность родителя </a:t>
            </a:r>
            <a:r>
              <a:rPr lang="ru-RU" sz="1600" dirty="0">
                <a:solidFill>
                  <a:srgbClr val="002060"/>
                </a:solidFill>
              </a:rPr>
              <a:t>(законного представителя) ребенка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- копия </a:t>
            </a:r>
            <a:r>
              <a:rPr lang="ru-RU" sz="1600" u="sng" dirty="0">
                <a:solidFill>
                  <a:srgbClr val="002060"/>
                </a:solidFill>
              </a:rPr>
              <a:t>свидетельства о рождении ребенка </a:t>
            </a:r>
            <a:r>
              <a:rPr lang="ru-RU" sz="1600" dirty="0">
                <a:solidFill>
                  <a:srgbClr val="002060"/>
                </a:solidFill>
              </a:rPr>
              <a:t>или документа, подтверждающего родство заявителя;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- копия документа, подтверждающего установление опеки или попечительства (при необходимости);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- копия </a:t>
            </a:r>
            <a:r>
              <a:rPr lang="ru-RU" sz="1600" u="sng" dirty="0">
                <a:solidFill>
                  <a:srgbClr val="002060"/>
                </a:solidFill>
              </a:rPr>
              <a:t>документа о регистрации ребенка </a:t>
            </a:r>
            <a:r>
              <a:rPr lang="ru-RU" sz="1600" dirty="0">
                <a:solidFill>
                  <a:srgbClr val="002060"/>
                </a:solidFill>
              </a:rPr>
              <a:t>или поступающего </a:t>
            </a:r>
            <a:r>
              <a:rPr lang="ru-RU" sz="1600" u="sng" dirty="0">
                <a:solidFill>
                  <a:srgbClr val="002060"/>
                </a:solidFill>
              </a:rPr>
              <a:t>по месту жительства или по месту пребывания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на закрепленной территории или </a:t>
            </a:r>
            <a:r>
              <a:rPr lang="ru-RU" sz="1600" u="sng" dirty="0">
                <a:solidFill>
                  <a:srgbClr val="002060"/>
                </a:solidFill>
              </a:rPr>
              <a:t>справку о приеме документов для оформления регистрации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по месту жительства (в случае приема на обучение ребенка или поступающего, проживающего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на закрепленной территории, или в случае использования права преимущественного приема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на обучение по образовательным программам начального общего образования);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- </a:t>
            </a:r>
            <a:r>
              <a:rPr lang="ru-RU" sz="1600" u="sng" dirty="0">
                <a:solidFill>
                  <a:srgbClr val="002060"/>
                </a:solidFill>
              </a:rPr>
              <a:t>Справка с места работы </a:t>
            </a:r>
            <a:r>
              <a:rPr lang="ru-RU" sz="1600" dirty="0">
                <a:solidFill>
                  <a:srgbClr val="002060"/>
                </a:solidFill>
              </a:rPr>
              <a:t>родителя(ей) (законного(</a:t>
            </a:r>
            <a:r>
              <a:rPr lang="ru-RU" sz="1600" dirty="0" err="1">
                <a:solidFill>
                  <a:srgbClr val="002060"/>
                </a:solidFill>
              </a:rPr>
              <a:t>ых</a:t>
            </a:r>
            <a:r>
              <a:rPr lang="ru-RU" sz="1600" dirty="0">
                <a:solidFill>
                  <a:srgbClr val="002060"/>
                </a:solidFill>
              </a:rPr>
              <a:t>) представителя(ей) ребенка (при наличии права внеочередного или первоочередного приема на обучение);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rgbClr val="002060"/>
                </a:solidFill>
              </a:rPr>
              <a:t>копия заключения ПМПК (при наличии).</a:t>
            </a:r>
          </a:p>
          <a:p>
            <a:pPr>
              <a:buFontTx/>
              <a:buChar char="-"/>
            </a:pP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Оригиналы документов при посещении ОО родителями или очном взаимодействии с уполномоченным представителем ОО.</a:t>
            </a:r>
          </a:p>
          <a:p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Регистрация заявлений в журнале.</a:t>
            </a:r>
          </a:p>
          <a:p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Выдается документ, заверенный подписью должностного лица ОО, ответственного за прием заявлений о приеме на обучение и документов, содержащий индивидуальный номер заявления о приеме на обучение и перечень представленных при приеме на обучение документов.</a:t>
            </a:r>
          </a:p>
          <a:p>
            <a:endParaRPr lang="ru-RU" sz="16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5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697" y="1299883"/>
            <a:ext cx="354106" cy="354106"/>
          </a:xfrm>
          <a:prstGeom prst="rect">
            <a:avLst/>
          </a:prstGeom>
          <a:noFill/>
        </p:spPr>
      </p:pic>
      <p:pic>
        <p:nvPicPr>
          <p:cNvPr id="16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838" y="4536142"/>
            <a:ext cx="354106" cy="354106"/>
          </a:xfrm>
          <a:prstGeom prst="rect">
            <a:avLst/>
          </a:prstGeom>
          <a:noFill/>
        </p:spPr>
      </p:pic>
      <p:pic>
        <p:nvPicPr>
          <p:cNvPr id="17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874" y="5109883"/>
            <a:ext cx="354106" cy="354106"/>
          </a:xfrm>
          <a:prstGeom prst="rect">
            <a:avLst/>
          </a:prstGeom>
          <a:noFill/>
        </p:spPr>
      </p:pic>
      <p:pic>
        <p:nvPicPr>
          <p:cNvPr id="18" name="Picture 2" descr="C:\Users\ipopova\Downloads\gui_checkmark_icon_1571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732" y="5728448"/>
            <a:ext cx="354106" cy="354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701</Words>
  <Application>Microsoft Office PowerPoint</Application>
  <PresentationFormat>Широкоэкранный</PresentationFormat>
  <Paragraphs>76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Приказ Министерства просвещения Российской Федерации от 02 сентября 2020 года № 458 «Об утверждении порядка приема на обучение по образовательным программам начального общего, основного общего и среднего общего образования»</vt:lpstr>
      <vt:lpstr>Порядок приема на обучение по образовательным программам начального общего, основного общего и среднего общего образования</vt:lpstr>
      <vt:lpstr>Порядок приема на обучение по образовательным программам начального общего, основного общего и среднего общего образования</vt:lpstr>
      <vt:lpstr>Порядок приема на обучение по образовательным программам начального общего, основного общего и среднего общего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3</cp:revision>
  <dcterms:created xsi:type="dcterms:W3CDTF">2021-02-17T13:06:03Z</dcterms:created>
  <dcterms:modified xsi:type="dcterms:W3CDTF">2021-02-18T05:11:07Z</dcterms:modified>
</cp:coreProperties>
</file>