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92" r:id="rId8"/>
    <p:sldId id="29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4" r:id="rId22"/>
    <p:sldId id="276" r:id="rId23"/>
    <p:sldId id="278" r:id="rId24"/>
    <p:sldId id="277" r:id="rId25"/>
    <p:sldId id="279" r:id="rId26"/>
    <p:sldId id="294" r:id="rId27"/>
    <p:sldId id="281" r:id="rId28"/>
    <p:sldId id="283" r:id="rId29"/>
    <p:sldId id="282" r:id="rId30"/>
    <p:sldId id="284" r:id="rId31"/>
    <p:sldId id="285" r:id="rId32"/>
    <p:sldId id="286" r:id="rId33"/>
    <p:sldId id="287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113BF-9121-4342-8F11-C4385ACF0D2E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D629B-8CC9-489B-A0C1-7D1F528E8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789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629B-8CC9-489B-A0C1-7D1F528E872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768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907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743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128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435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933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405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058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011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915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35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326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015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692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44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640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799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529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603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1729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4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298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462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3469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709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379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9715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664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629B-8CC9-489B-A0C1-7D1F528E872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345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919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634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723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629B-8CC9-489B-A0C1-7D1F528E8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55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629B-8CC9-489B-A0C1-7D1F528E872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67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9CE60-3F91-442D-BCC5-CC6FA0FD8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0D5CAE-667D-45A8-8F7A-3B91C9F9F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7631BF-49A0-4BF9-A8D0-FC3052F84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E852-2E70-478E-9EF6-C545E0EA3DE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8A6557-D4E7-48CA-9F8F-5262BE56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9F8DF8-B708-4ED2-AB0A-A0CE3F79E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860C-F8C3-4BB7-AF58-01A791FE9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730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7AFFF-D8F1-4184-9CC9-3D2A39918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9A583C-480A-487C-9749-9DCFA3546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82A889-EA9E-4888-8EFC-03933A43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E852-2E70-478E-9EF6-C545E0EA3DE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8DE8BB-C678-4197-B94A-DA51D438F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B2EB1B-729B-4DFB-BDF3-C9D65405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860C-F8C3-4BB7-AF58-01A791FE9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5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28DB3B-F51D-4F3C-98A1-4B0470485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316A07-4719-4E78-B31B-984745D6B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6C9B78-2389-443C-A579-5B5566A1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E852-2E70-478E-9EF6-C545E0EA3DE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837FE8-380F-4A15-84B5-DCF9A0D8A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1F0126-91CB-4852-823C-374F338D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860C-F8C3-4BB7-AF58-01A791FE9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28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CCDF2-7215-48D5-83AC-6F3C05974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711658-F781-4978-8A57-73CB20AC8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B2BB0B-FC9F-48A9-AFBA-94A773D9C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E852-2E70-478E-9EF6-C545E0EA3DE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6D329D-739A-4EE8-A467-BBB373F2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60126F-BF84-4DD5-BAE2-4F96E5DA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860C-F8C3-4BB7-AF58-01A791FE9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235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7CBE8-8ABE-4D11-A4A5-B8D3ED78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CE4058-6FB6-4240-9125-27C393B6D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4BCF66-2626-4311-98CC-389BDFA8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E852-2E70-478E-9EF6-C545E0EA3DE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91442D-260B-4205-8609-DC103C71A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505977-0DB0-4EB8-869E-1E2D4E2C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860C-F8C3-4BB7-AF58-01A791FE9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85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FDD425-677A-4139-8E45-731D5D58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1D76FD-B4BC-4637-B421-20ABD9FAA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2C3A1C-07FB-4A06-B754-DD9A784A4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85195-7DA4-46F5-860C-9DF12A2E8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E852-2E70-478E-9EF6-C545E0EA3DE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BB5EC3-3AC9-49BA-BF59-70915A1B5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6842BD-DFB8-42AF-BD34-AB7DC6951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860C-F8C3-4BB7-AF58-01A791FE9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963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5108C-3A26-4DF8-B2FA-728451F8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C9B3F9-17C7-4D6D-A1A5-A2F8BDD50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2DC3B4-9FAC-459D-8CC0-43A44D8FC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E90524-9326-4DBD-935F-5B1CD0598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495233-525C-4B9F-BECB-9AD35AD38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85F2E7-05AD-48B2-ADB1-D0D29D7D7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E852-2E70-478E-9EF6-C545E0EA3DE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F965DD-E789-4A97-90AF-FAAC5E844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029F27-6DB2-452E-898B-A951ABE2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860C-F8C3-4BB7-AF58-01A791FE9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27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A0756-948C-45E2-BF75-C85ED4E33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13B634A-8C55-4593-90B2-040A1E963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E852-2E70-478E-9EF6-C545E0EA3DE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D10454-59CF-49AD-832C-CB19DAD57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6DEC92-97AF-43AA-8009-22E33F730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860C-F8C3-4BB7-AF58-01A791FE9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71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4EC1CE-2351-42FC-9375-074A1F2E7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E852-2E70-478E-9EF6-C545E0EA3DE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821B0F-FFA9-4FEE-AC77-484191357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5F4A04-D44B-4D9F-8B12-5FC62A926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860C-F8C3-4BB7-AF58-01A791FE9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561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B9396-349C-42DB-9920-1F8CDF0FE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99DF69-CB4F-4D50-B1C5-AE3A0A215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073F4E-FA1A-4D2B-86B4-A12BC4B08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351D28-7007-421B-ABDC-FD3D84768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E852-2E70-478E-9EF6-C545E0EA3DE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6E3DFA-FBA2-4B1B-B4FD-146D279B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DEAC1A-AA5E-445B-9473-8AC388B60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860C-F8C3-4BB7-AF58-01A791FE9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67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FDD9F-D0FA-4991-BDDD-1A817EAA1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3C6979-9844-4F8E-AF25-882F24A28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BC3E15-5DBD-42BE-8B55-229D48241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0495A3-5BB5-413E-81EE-B1F564214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E852-2E70-478E-9EF6-C545E0EA3DE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6DE494-A9A9-4A3E-9F8D-752700E04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A6A061-7279-4C54-B001-B67129431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860C-F8C3-4BB7-AF58-01A791FE9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65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A7AE6-C323-42D0-B0DE-967657B9A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4B7DAE-0BF6-4604-8D8D-6E69F603F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C1A698-4F4C-48D8-ACFF-3229B103B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3E852-2E70-478E-9EF6-C545E0EA3DE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6BCE3F-9EF4-4380-8356-046B1C5271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A3175B-B62C-40C9-9AE2-B2158E283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9860C-F8C3-4BB7-AF58-01A791FE9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25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kursusfunctreading/4-piramida-bluma/material-dla-zadanij/splosnoj-tekst-raboty-ucastnikov/2.JPG?attredirects=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s://sites.google.com/site/kursusfunctreading/4-piramida-bluma/material-dla-zadanij/splosnoj-tekst-raboty-ucastnikov/1.JPG?attredirects=0" TargetMode="Externa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3F032-5C14-4256-A7BA-5E3CDCDAF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356598" cy="2889114"/>
          </a:xfrm>
        </p:spPr>
        <p:txBody>
          <a:bodyPr anchor="b">
            <a:normAutofit fontScale="90000"/>
          </a:bodyPr>
          <a:lstStyle/>
          <a:p>
            <a:pPr algn="l"/>
            <a:r>
              <a:rPr lang="ru-RU" sz="5400" b="1" dirty="0"/>
              <a:t>Развиваем </a:t>
            </a:r>
            <a:br>
              <a:rPr lang="ru-RU" sz="5400" b="1" dirty="0"/>
            </a:br>
            <a:r>
              <a:rPr lang="ru-RU" sz="5400" b="1" dirty="0" err="1"/>
              <a:t>разнообразныечитательские</a:t>
            </a:r>
            <a:r>
              <a:rPr lang="ru-RU" sz="5400" b="1" dirty="0"/>
              <a:t> умения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4B15DB-59A3-4A7F-BA2D-2438542F9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9453" y="5373062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ru-RU" sz="1900" b="1" dirty="0"/>
              <a:t>Дощинский Роман Анатольевич,</a:t>
            </a:r>
          </a:p>
          <a:p>
            <a:pPr algn="l"/>
            <a:r>
              <a:rPr lang="ru-RU" sz="1900" b="1" dirty="0"/>
              <a:t>кандидат педагогических наук,</a:t>
            </a:r>
          </a:p>
          <a:p>
            <a:pPr algn="l"/>
            <a:r>
              <a:rPr lang="ru-RU" sz="1900" b="1" dirty="0"/>
              <a:t>ведущий эксперт МЦКО  </a:t>
            </a:r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A9349DA-1D3B-443A-8D39-1738540016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1" r="10640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5881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Насколько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чувствуем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границы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вопроса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текста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текстов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9255DC-D1EE-4D1B-8472-A94E0550F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72" t="88572" r="29086" b="6390"/>
          <a:stretch/>
        </p:blipFill>
        <p:spPr>
          <a:xfrm>
            <a:off x="0" y="6043957"/>
            <a:ext cx="8704858" cy="6207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A84AE9-727F-4C1B-B4A8-A5922F8D7F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90" t="25979" r="10696" b="35258"/>
          <a:stretch/>
        </p:blipFill>
        <p:spPr>
          <a:xfrm>
            <a:off x="4522973" y="471545"/>
            <a:ext cx="7229546" cy="503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40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Умеем ли мы ориентироваться           в общепринятых условных обозначениях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9EF457-23C4-4F0A-8902-4513DCA2F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84" t="21250" r="24531" b="15277"/>
          <a:stretch/>
        </p:blipFill>
        <p:spPr>
          <a:xfrm>
            <a:off x="4216526" y="25344"/>
            <a:ext cx="4096622" cy="31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78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Умеем ли мы ориентироваться           в общепринятых условных обозначениях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62EA1F-E535-4C99-B132-D6FE9339D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84" t="21250" r="24531" b="15277"/>
          <a:stretch/>
        </p:blipFill>
        <p:spPr>
          <a:xfrm>
            <a:off x="4216526" y="25344"/>
            <a:ext cx="4096622" cy="31464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A10562-7A3F-4FDF-82F5-AD29B6E587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34" t="41389" r="22031" b="18889"/>
          <a:stretch/>
        </p:blipFill>
        <p:spPr>
          <a:xfrm>
            <a:off x="7095126" y="2724150"/>
            <a:ext cx="5096874" cy="226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01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Умеем ли мы ориентироваться           в общепринятых условных обозначениях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62EA1F-E535-4C99-B132-D6FE9339D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84" t="21250" r="24531" b="15277"/>
          <a:stretch/>
        </p:blipFill>
        <p:spPr>
          <a:xfrm>
            <a:off x="4216526" y="25344"/>
            <a:ext cx="4096622" cy="31464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A10562-7A3F-4FDF-82F5-AD29B6E587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34" t="41389" r="22031" b="18889"/>
          <a:stretch/>
        </p:blipFill>
        <p:spPr>
          <a:xfrm>
            <a:off x="7251540" y="2762250"/>
            <a:ext cx="4823669" cy="21455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4B58F-555E-428F-9439-E5BDE26875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34" t="43195" r="22344" b="35417"/>
          <a:stretch/>
        </p:blipFill>
        <p:spPr>
          <a:xfrm>
            <a:off x="4953000" y="5078041"/>
            <a:ext cx="6086476" cy="146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18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Умеем ли мы ориентироваться           в общепринятых условных обозначениях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6" name="Рисунок 5" descr="Изображение выглядит как текст, квитанция&#10;&#10;Автоматически созданное описание">
            <a:extLst>
              <a:ext uri="{FF2B5EF4-FFF2-40B4-BE49-F238E27FC236}">
                <a16:creationId xmlns:a16="http://schemas.microsoft.com/office/drawing/2014/main" id="{7096C531-DF7C-4AA2-BA4F-8CEECCFB3A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"/>
          <a:stretch/>
        </p:blipFill>
        <p:spPr bwMode="auto">
          <a:xfrm>
            <a:off x="5913967" y="122257"/>
            <a:ext cx="4841384" cy="66404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2740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Умеем ли мы ориентироваться           в общепринятых условных обозначениях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6" name="Рисунок 5" descr="Изображение выглядит как текст, квитанция&#10;&#10;Автоматически созданное описание">
            <a:extLst>
              <a:ext uri="{FF2B5EF4-FFF2-40B4-BE49-F238E27FC236}">
                <a16:creationId xmlns:a16="http://schemas.microsoft.com/office/drawing/2014/main" id="{7096C531-DF7C-4AA2-BA4F-8CEECCFB3A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"/>
          <a:stretch/>
        </p:blipFill>
        <p:spPr bwMode="auto">
          <a:xfrm>
            <a:off x="5913967" y="122257"/>
            <a:ext cx="4841384" cy="66404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9CF44-8D8E-4F90-A572-8A228122FE29}"/>
              </a:ext>
            </a:extLst>
          </p:cNvPr>
          <p:cNvSpPr txBox="1"/>
          <p:nvPr/>
        </p:nvSpPr>
        <p:spPr>
          <a:xfrm>
            <a:off x="115479" y="4907769"/>
            <a:ext cx="5798488" cy="1918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… алфавите 24 буквы.</a:t>
            </a:r>
          </a:p>
          <a:p>
            <a:pPr algn="just">
              <a:lnSpc>
                <a:spcPct val="107000"/>
              </a:lnSpc>
            </a:pPr>
            <a:r>
              <a:rPr lang="ru-RU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Буквы С, F встречаются только в … алфавите.</a:t>
            </a:r>
          </a:p>
          <a:p>
            <a:pPr algn="just">
              <a:lnSpc>
                <a:spcPct val="107000"/>
              </a:lnSpc>
            </a:pPr>
            <a:r>
              <a:rPr lang="ru-RU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 названия букв в … алфавите впоследствии стали частями слов или отдельными словами в русском языке.</a:t>
            </a:r>
          </a:p>
          <a:p>
            <a:pPr algn="just">
              <a:lnSpc>
                <a:spcPct val="107000"/>
              </a:lnSpc>
            </a:pPr>
            <a:r>
              <a:rPr lang="ru-RU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… алфавите количество букв больше. </a:t>
            </a:r>
          </a:p>
          <a:p>
            <a:pPr algn="just">
              <a:lnSpc>
                <a:spcPct val="107000"/>
              </a:lnSpc>
            </a:pPr>
            <a:r>
              <a:rPr lang="ru-RU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 написания букв в … алфавите такие же, как в русском алфавите.</a:t>
            </a:r>
          </a:p>
        </p:txBody>
      </p:sp>
    </p:spTree>
    <p:extLst>
      <p:ext uri="{BB962C8B-B14F-4D97-AF65-F5344CB8AC3E}">
        <p14:creationId xmlns:p14="http://schemas.microsoft.com/office/powerpoint/2010/main" val="3078863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Готовы ли </a:t>
            </a:r>
            <a:b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 легко обрабатывать числовые значения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B886F2-5FC4-49C5-A127-2244BA2F8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69" t="36249" r="21874" b="25139"/>
          <a:stretch/>
        </p:blipFill>
        <p:spPr>
          <a:xfrm>
            <a:off x="4455056" y="250045"/>
            <a:ext cx="7341325" cy="317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98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Готовы ли </a:t>
            </a:r>
            <a:br>
              <a:rPr lang="ru-RU" sz="2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2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 легко обрабатывать числовые значения</a:t>
            </a:r>
            <a:r>
              <a:rPr lang="en-US" sz="2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  <a:endParaRPr lang="en-US" sz="2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B886F2-5FC4-49C5-A127-2244BA2F8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69" t="36249" r="21874" b="25139"/>
          <a:stretch/>
        </p:blipFill>
        <p:spPr>
          <a:xfrm>
            <a:off x="4455056" y="250045"/>
            <a:ext cx="7341325" cy="31789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1DCFC9-418E-4ACE-90DF-91E3C71FF4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34" t="47083" r="21953" b="29583"/>
          <a:stretch/>
        </p:blipFill>
        <p:spPr>
          <a:xfrm>
            <a:off x="4486609" y="3902717"/>
            <a:ext cx="7705391" cy="20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95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Готовы ли </a:t>
            </a:r>
            <a:b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 легко обрабатывать числовые значения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68A36A-83AA-4CF5-AD16-3063ECD61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81" t="18750" r="28750" b="6249"/>
          <a:stretch/>
        </p:blipFill>
        <p:spPr>
          <a:xfrm>
            <a:off x="5469958" y="70240"/>
            <a:ext cx="5874317" cy="652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1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Готовы ли </a:t>
            </a:r>
            <a:b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 легко обрабатывать числовые значения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68A36A-83AA-4CF5-AD16-3063ECD61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81" t="18750" r="28750" b="6249"/>
          <a:stretch/>
        </p:blipFill>
        <p:spPr>
          <a:xfrm>
            <a:off x="5469958" y="70240"/>
            <a:ext cx="5874317" cy="6527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120712-0CF7-45EB-848D-78B8B9CFC15A}"/>
              </a:ext>
            </a:extLst>
          </p:cNvPr>
          <p:cNvSpPr txBox="1"/>
          <p:nvPr/>
        </p:nvSpPr>
        <p:spPr>
          <a:xfrm>
            <a:off x="106052" y="5122808"/>
            <a:ext cx="5286080" cy="1387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Дайте развёрнутый ответ на вопрос: «Что можно сказать о берёзе в сравнении с другими деревьями на основании диаграмм “Сравнение некоторых пород деревьев”?»</a:t>
            </a:r>
          </a:p>
        </p:txBody>
      </p:sp>
    </p:spTree>
    <p:extLst>
      <p:ext uri="{BB962C8B-B14F-4D97-AF65-F5344CB8AC3E}">
        <p14:creationId xmlns:p14="http://schemas.microsoft.com/office/powerpoint/2010/main" val="1793854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C3F76-C657-4A4B-85AD-B805710E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/>
              <a:t>Тренинг поискового чтения</a:t>
            </a:r>
          </a:p>
        </p:txBody>
      </p:sp>
      <p:pic>
        <p:nvPicPr>
          <p:cNvPr id="5" name="Рисунок 4" descr="https://sites.google.com/site/kursusfunctreading/_/rsrc/1333375214584/4-piramida-bluma/material-dla-zadanij/splosnoj-tekst-raboty-ucastnikov/2.JPG?height=266&amp;width=400">
            <a:hlinkClick r:id="rId3"/>
            <a:extLst>
              <a:ext uri="{FF2B5EF4-FFF2-40B4-BE49-F238E27FC236}">
                <a16:creationId xmlns:a16="http://schemas.microsoft.com/office/drawing/2014/main" id="{8ED5A837-A824-4601-A297-F1D0CA0C53B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" b="-3"/>
          <a:stretch/>
        </p:blipFill>
        <p:spPr bwMode="auto">
          <a:xfrm>
            <a:off x="6342659" y="484159"/>
            <a:ext cx="5458816" cy="3659410"/>
          </a:xfrm>
          <a:prstGeom prst="rect">
            <a:avLst/>
          </a:prstGeom>
          <a:noFill/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https://sites.google.com/site/kursusfunctreading/_/rsrc/1333375185057/4-piramida-bluma/material-dla-zadanij/splosnoj-tekst-raboty-ucastnikov/1.JPG?height=266&amp;width=400">
            <a:hlinkClick r:id="rId5"/>
            <a:extLst>
              <a:ext uri="{FF2B5EF4-FFF2-40B4-BE49-F238E27FC236}">
                <a16:creationId xmlns:a16="http://schemas.microsoft.com/office/drawing/2014/main" id="{82825074-B757-45F3-940E-21C0A5F6251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" b="-3"/>
          <a:stretch/>
        </p:blipFill>
        <p:spPr bwMode="auto">
          <a:xfrm>
            <a:off x="318595" y="484160"/>
            <a:ext cx="5458813" cy="3659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2517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C3F76-C657-4A4B-85AD-B805710E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45" y="5826648"/>
            <a:ext cx="10765410" cy="9005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dirty="0" err="1"/>
              <a:t>Тренинг</a:t>
            </a:r>
            <a:r>
              <a:rPr lang="en-US" sz="6000" b="1" dirty="0"/>
              <a:t> </a:t>
            </a:r>
            <a:r>
              <a:rPr lang="ru-RU" sz="6000" b="1" dirty="0"/>
              <a:t>«вычитывания» подтекста</a:t>
            </a:r>
            <a:endParaRPr lang="en-US" sz="6000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A0334E-67DA-4324-A403-75D55B51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88" t="26368" r="27886" b="12891"/>
          <a:stretch/>
        </p:blipFill>
        <p:spPr>
          <a:xfrm>
            <a:off x="1396541" y="363439"/>
            <a:ext cx="3555243" cy="5366101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F7BF948-8EE0-48C4-B199-11322B08BE31}"/>
              </a:ext>
            </a:extLst>
          </p:cNvPr>
          <p:cNvSpPr/>
          <p:nvPr/>
        </p:nvSpPr>
        <p:spPr>
          <a:xfrm>
            <a:off x="6688651" y="1667533"/>
            <a:ext cx="4689626" cy="646331"/>
          </a:xfrm>
          <a:prstGeom prst="rect">
            <a:avLst/>
          </a:prstGeom>
          <a:ln>
            <a:solidFill>
              <a:srgbClr val="048CBC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Вопрос.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Почему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Софья ссылается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рекламу?</a:t>
            </a:r>
          </a:p>
        </p:txBody>
      </p:sp>
    </p:spTree>
    <p:extLst>
      <p:ext uri="{BB962C8B-B14F-4D97-AF65-F5344CB8AC3E}">
        <p14:creationId xmlns:p14="http://schemas.microsoft.com/office/powerpoint/2010/main" val="2219668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C3F76-C657-4A4B-85AD-B805710E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45" y="5826648"/>
            <a:ext cx="10765410" cy="9005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dirty="0" err="1"/>
              <a:t>Тренинг</a:t>
            </a:r>
            <a:r>
              <a:rPr lang="en-US" sz="6000" b="1" dirty="0"/>
              <a:t> </a:t>
            </a:r>
            <a:r>
              <a:rPr lang="ru-RU" sz="6000" b="1" dirty="0"/>
              <a:t>«вычитывания» подтекста</a:t>
            </a:r>
            <a:endParaRPr lang="en-US" sz="6000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A0334E-67DA-4324-A403-75D55B51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88" t="26368" r="27886" b="12891"/>
          <a:stretch/>
        </p:blipFill>
        <p:spPr>
          <a:xfrm>
            <a:off x="1396541" y="363439"/>
            <a:ext cx="3555243" cy="5366101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F7BF948-8EE0-48C4-B199-11322B08BE31}"/>
              </a:ext>
            </a:extLst>
          </p:cNvPr>
          <p:cNvSpPr/>
          <p:nvPr/>
        </p:nvSpPr>
        <p:spPr>
          <a:xfrm>
            <a:off x="6632091" y="914405"/>
            <a:ext cx="4689626" cy="2585323"/>
          </a:xfrm>
          <a:prstGeom prst="rect">
            <a:avLst/>
          </a:prstGeom>
          <a:ln>
            <a:solidFill>
              <a:srgbClr val="048CBC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Вопрос.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Почему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Софья ссылается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рекламу?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Ответы.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Сравнение проводится между граффити и рекламой. Ведь реклама – это легальная форма граффити.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Или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Обращение к рекламе – это способ защитить граффити.</a:t>
            </a:r>
          </a:p>
        </p:txBody>
      </p:sp>
    </p:spTree>
    <p:extLst>
      <p:ext uri="{BB962C8B-B14F-4D97-AF65-F5344CB8AC3E}">
        <p14:creationId xmlns:p14="http://schemas.microsoft.com/office/powerpoint/2010/main" val="818527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C3F76-C657-4A4B-85AD-B805710E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45" y="5826648"/>
            <a:ext cx="10765410" cy="9005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dirty="0" err="1"/>
              <a:t>Тренинг</a:t>
            </a:r>
            <a:r>
              <a:rPr lang="en-US" sz="6000" b="1" dirty="0"/>
              <a:t> </a:t>
            </a:r>
            <a:r>
              <a:rPr lang="ru-RU" sz="6000" b="1" dirty="0"/>
              <a:t>«вычитывания» подтекста</a:t>
            </a:r>
            <a:endParaRPr lang="en-US" sz="6000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8C5906-B859-46C6-AB49-18E718904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38" t="38901" r="10928" b="42130"/>
          <a:stretch/>
        </p:blipFill>
        <p:spPr>
          <a:xfrm>
            <a:off x="131974" y="1413891"/>
            <a:ext cx="5794408" cy="18382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39D359-B7F3-4191-9CAC-ED41559FC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25" t="60834" r="11015" b="24583"/>
          <a:stretch/>
        </p:blipFill>
        <p:spPr>
          <a:xfrm>
            <a:off x="6265619" y="1616454"/>
            <a:ext cx="5677002" cy="139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37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C3F76-C657-4A4B-85AD-B805710E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45" y="5826648"/>
            <a:ext cx="10765410" cy="9005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dirty="0" err="1"/>
              <a:t>Тренинг</a:t>
            </a:r>
            <a:r>
              <a:rPr lang="en-US" sz="6000" b="1" dirty="0"/>
              <a:t> </a:t>
            </a:r>
            <a:r>
              <a:rPr lang="ru-RU" sz="6000" b="1" dirty="0"/>
              <a:t>«вычитывания» подтекста</a:t>
            </a:r>
            <a:endParaRPr lang="en-US" sz="6000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8C5906-B859-46C6-AB49-18E718904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38" t="38901" r="10928" b="42130"/>
          <a:stretch/>
        </p:blipFill>
        <p:spPr>
          <a:xfrm>
            <a:off x="131974" y="1413891"/>
            <a:ext cx="5794408" cy="18382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39D359-B7F3-4191-9CAC-ED41559FC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25" t="60834" r="11015" b="24583"/>
          <a:stretch/>
        </p:blipFill>
        <p:spPr>
          <a:xfrm>
            <a:off x="6265619" y="1616454"/>
            <a:ext cx="5677002" cy="1395984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1DE663BA-9318-4B67-8B1F-299C7E916C4F}"/>
              </a:ext>
            </a:extLst>
          </p:cNvPr>
          <p:cNvSpPr/>
          <p:nvPr/>
        </p:nvSpPr>
        <p:spPr>
          <a:xfrm>
            <a:off x="6381946" y="2469823"/>
            <a:ext cx="3685881" cy="2450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491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C3F76-C657-4A4B-85AD-B805710E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45" y="5826648"/>
            <a:ext cx="10765410" cy="9005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dirty="0" err="1"/>
              <a:t>Тренинг</a:t>
            </a:r>
            <a:r>
              <a:rPr lang="en-US" sz="6000" b="1" dirty="0"/>
              <a:t> </a:t>
            </a:r>
            <a:r>
              <a:rPr lang="ru-RU" sz="6000" b="1" dirty="0"/>
              <a:t>«вычитывания» подтекста</a:t>
            </a:r>
            <a:endParaRPr lang="en-US" sz="6000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563D16-D025-4108-BBD0-DC4932F5B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56" t="26112" r="11094" b="38611"/>
          <a:stretch/>
        </p:blipFill>
        <p:spPr>
          <a:xfrm>
            <a:off x="160058" y="888386"/>
            <a:ext cx="5827811" cy="34265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2F4342-C628-4F7E-A3DB-966C450069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03" t="51111" r="10703" b="30278"/>
          <a:stretch/>
        </p:blipFill>
        <p:spPr>
          <a:xfrm>
            <a:off x="6204129" y="1363037"/>
            <a:ext cx="5802590" cy="180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20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C3F76-C657-4A4B-85AD-B805710E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45" y="5826648"/>
            <a:ext cx="10765410" cy="9005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dirty="0" err="1"/>
              <a:t>Тренинг</a:t>
            </a:r>
            <a:r>
              <a:rPr lang="en-US" sz="6000" b="1" dirty="0"/>
              <a:t> </a:t>
            </a:r>
            <a:r>
              <a:rPr lang="ru-RU" sz="6000" b="1" dirty="0"/>
              <a:t>«вычитывания» подтекста</a:t>
            </a:r>
            <a:endParaRPr lang="en-US" sz="6000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563D16-D025-4108-BBD0-DC4932F5B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56" t="26112" r="11094" b="38611"/>
          <a:stretch/>
        </p:blipFill>
        <p:spPr>
          <a:xfrm>
            <a:off x="160058" y="888386"/>
            <a:ext cx="5827811" cy="34265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2F4342-C628-4F7E-A3DB-966C450069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03" t="51111" r="10703" b="30278"/>
          <a:stretch/>
        </p:blipFill>
        <p:spPr>
          <a:xfrm>
            <a:off x="6204129" y="1363037"/>
            <a:ext cx="5802590" cy="1808249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9686F0F9-8DC5-4CF1-B6AC-B162BC578609}"/>
              </a:ext>
            </a:extLst>
          </p:cNvPr>
          <p:cNvSpPr/>
          <p:nvPr/>
        </p:nvSpPr>
        <p:spPr>
          <a:xfrm>
            <a:off x="6400800" y="1555423"/>
            <a:ext cx="5605919" cy="5184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07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Умеем ли </a:t>
            </a:r>
            <a:b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 группировать (ранжировать) информацию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FC957B-A03D-4FDB-AD41-E9EE1447F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41" t="13472" r="23281" b="14306"/>
          <a:stretch/>
        </p:blipFill>
        <p:spPr>
          <a:xfrm>
            <a:off x="4953667" y="247354"/>
            <a:ext cx="6706111" cy="61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11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Умеем ли </a:t>
            </a:r>
            <a:b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 группировать (ранжировать) информацию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CF9BC7-64F8-43E5-BF16-82EBD0DFF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2" t="30417" r="20994" b="18055"/>
          <a:stretch/>
        </p:blipFill>
        <p:spPr>
          <a:xfrm>
            <a:off x="4216526" y="77019"/>
            <a:ext cx="7811835" cy="44375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2F16AD-2899-4A88-9B76-561C2DFA49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41" t="25139" r="27656" b="17361"/>
          <a:stretch/>
        </p:blipFill>
        <p:spPr>
          <a:xfrm>
            <a:off x="6343649" y="4336025"/>
            <a:ext cx="4343401" cy="252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03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Умеем ли </a:t>
            </a:r>
            <a:b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 группировать (ранжировать) информацию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EBF3A5-7BC6-4ADB-87ED-7FD28EEE9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41" t="13472" r="23281" b="14306"/>
          <a:stretch/>
        </p:blipFill>
        <p:spPr>
          <a:xfrm>
            <a:off x="5435728" y="219074"/>
            <a:ext cx="5422772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78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Умеем ли </a:t>
            </a:r>
            <a:b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 группировать (ранжировать) информацию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EBF3A5-7BC6-4ADB-87ED-7FD28EEE9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41" t="13472" r="23281" b="14306"/>
          <a:stretch/>
        </p:blipFill>
        <p:spPr>
          <a:xfrm>
            <a:off x="5435728" y="219074"/>
            <a:ext cx="5422772" cy="49530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72BF4B-A2E1-4F1F-93EA-902B2427A4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25" t="27778" r="35859" b="43889"/>
          <a:stretch/>
        </p:blipFill>
        <p:spPr>
          <a:xfrm>
            <a:off x="2358269" y="5172075"/>
            <a:ext cx="4074316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05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C3F76-C657-4A4B-85AD-B805710E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45" y="5826648"/>
            <a:ext cx="10765410" cy="9005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dirty="0" err="1"/>
              <a:t>Тренинг</a:t>
            </a:r>
            <a:r>
              <a:rPr lang="en-US" sz="6000" b="1" dirty="0"/>
              <a:t> </a:t>
            </a:r>
            <a:r>
              <a:rPr lang="en-US" sz="6000" b="1" dirty="0" err="1"/>
              <a:t>поискового</a:t>
            </a:r>
            <a:r>
              <a:rPr lang="en-US" sz="6000" b="1" dirty="0"/>
              <a:t> </a:t>
            </a:r>
            <a:r>
              <a:rPr lang="en-US" sz="6000" b="1" dirty="0" err="1"/>
              <a:t>чтения</a:t>
            </a:r>
            <a:endParaRPr lang="en-US" sz="6000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Объект 2">
            <a:extLst>
              <a:ext uri="{FF2B5EF4-FFF2-40B4-BE49-F238E27FC236}">
                <a16:creationId xmlns:a16="http://schemas.microsoft.com/office/drawing/2014/main" id="{FAA8EF3B-05D0-4413-A755-62E6DDC73A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2" t="21098" r="38107" b="17743"/>
          <a:stretch/>
        </p:blipFill>
        <p:spPr bwMode="auto">
          <a:xfrm>
            <a:off x="2827329" y="130797"/>
            <a:ext cx="6726246" cy="5925502"/>
          </a:xfrm>
          <a:prstGeom prst="rect">
            <a:avLst/>
          </a:prstGeom>
          <a:noFill/>
          <a:ln w="9525">
            <a:solidFill>
              <a:sysClr val="window" lastClr="FFFFFF">
                <a:lumMod val="75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189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Умеем ли </a:t>
            </a:r>
            <a:b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 группировать (ранжировать) информацию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63A8B6-291A-46C7-8C11-7503FE1568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72" t="11806" r="31875" b="11667"/>
          <a:stretch/>
        </p:blipFill>
        <p:spPr>
          <a:xfrm>
            <a:off x="5581649" y="171449"/>
            <a:ext cx="5591175" cy="651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48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Умеем ли </a:t>
            </a:r>
            <a:b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 группировать (ранжировать) информацию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6E4D34-22ED-4391-A11F-612AC1D941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72" t="46667" r="32500" b="18472"/>
          <a:stretch/>
        </p:blipFill>
        <p:spPr>
          <a:xfrm>
            <a:off x="4419600" y="1123950"/>
            <a:ext cx="7411286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40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Умеем ли </a:t>
            </a:r>
            <a:b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 группировать (ранжировать) информацию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7E50DC-8F56-415B-8567-EF3E4725F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2" t="29861" r="21406" b="27361"/>
          <a:stretch/>
        </p:blipFill>
        <p:spPr>
          <a:xfrm>
            <a:off x="4435602" y="1757061"/>
            <a:ext cx="7654334" cy="320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83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Умеем ли </a:t>
            </a:r>
            <a:b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 группировать (ранжировать) информацию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63A8B6-291A-46C7-8C11-7503FE1568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72" t="11806" r="31875" b="11667"/>
          <a:stretch/>
        </p:blipFill>
        <p:spPr>
          <a:xfrm>
            <a:off x="5581649" y="171449"/>
            <a:ext cx="5591175" cy="6513187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DB43A87A-30C6-43BE-BBA7-865E4CFAB105}"/>
              </a:ext>
            </a:extLst>
          </p:cNvPr>
          <p:cNvSpPr/>
          <p:nvPr/>
        </p:nvSpPr>
        <p:spPr>
          <a:xfrm>
            <a:off x="6240544" y="329938"/>
            <a:ext cx="2045617" cy="2262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F2A70E6C-6A19-40C4-B94B-A8A5A18F01A0}"/>
              </a:ext>
            </a:extLst>
          </p:cNvPr>
          <p:cNvSpPr/>
          <p:nvPr/>
        </p:nvSpPr>
        <p:spPr>
          <a:xfrm>
            <a:off x="6240544" y="488427"/>
            <a:ext cx="622169" cy="2262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ECAA2D8-71ED-4BE9-9712-F59F7BEAAF60}"/>
              </a:ext>
            </a:extLst>
          </p:cNvPr>
          <p:cNvSpPr/>
          <p:nvPr/>
        </p:nvSpPr>
        <p:spPr>
          <a:xfrm>
            <a:off x="5581649" y="4260915"/>
            <a:ext cx="405353" cy="1876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588D824-EFE2-4714-AADC-495DD9BE1D74}"/>
              </a:ext>
            </a:extLst>
          </p:cNvPr>
          <p:cNvSpPr/>
          <p:nvPr/>
        </p:nvSpPr>
        <p:spPr>
          <a:xfrm>
            <a:off x="6052989" y="4238559"/>
            <a:ext cx="1035968" cy="2262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0C68C06-88C6-462F-9B7F-C76501F7AF83}"/>
              </a:ext>
            </a:extLst>
          </p:cNvPr>
          <p:cNvSpPr/>
          <p:nvPr/>
        </p:nvSpPr>
        <p:spPr>
          <a:xfrm>
            <a:off x="5618375" y="5453464"/>
            <a:ext cx="754145" cy="187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E40FBD5-ED3F-488A-A089-DF76D699BE33}"/>
              </a:ext>
            </a:extLst>
          </p:cNvPr>
          <p:cNvSpPr/>
          <p:nvPr/>
        </p:nvSpPr>
        <p:spPr>
          <a:xfrm>
            <a:off x="9192705" y="171449"/>
            <a:ext cx="1412449" cy="2262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3B4559D-3332-4772-9766-53FB9268931E}"/>
              </a:ext>
            </a:extLst>
          </p:cNvPr>
          <p:cNvSpPr/>
          <p:nvPr/>
        </p:nvSpPr>
        <p:spPr>
          <a:xfrm>
            <a:off x="10154239" y="5453464"/>
            <a:ext cx="648879" cy="2262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2E5447FD-33D1-4FB3-8E86-87221D4AC992}"/>
              </a:ext>
            </a:extLst>
          </p:cNvPr>
          <p:cNvSpPr/>
          <p:nvPr/>
        </p:nvSpPr>
        <p:spPr>
          <a:xfrm>
            <a:off x="8476267" y="5698365"/>
            <a:ext cx="716438" cy="2970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382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Готовы ли </a:t>
            </a:r>
            <a:b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 верно воспринимать информационную навигацию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19B115-13C9-4E33-85C0-214A1CBB1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70" t="14903" r="27010" b="12714"/>
          <a:stretch/>
        </p:blipFill>
        <p:spPr>
          <a:xfrm>
            <a:off x="4216526" y="113582"/>
            <a:ext cx="7838590" cy="67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33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Готовы ли </a:t>
            </a:r>
            <a:b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 верно воспринимать информационную навигацию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AF2DD5-7A18-4E3C-98DD-958123670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8" t="5973" r="26719" b="6944"/>
          <a:stretch/>
        </p:blipFill>
        <p:spPr>
          <a:xfrm>
            <a:off x="5200650" y="0"/>
            <a:ext cx="6545178" cy="67056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CEA120B-9EFE-429A-8D51-5B8ACEE0C9F5}"/>
              </a:ext>
            </a:extLst>
          </p:cNvPr>
          <p:cNvSpPr/>
          <p:nvPr/>
        </p:nvSpPr>
        <p:spPr>
          <a:xfrm>
            <a:off x="7202078" y="5081047"/>
            <a:ext cx="56561" cy="122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310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Готовы ли </a:t>
            </a:r>
            <a:b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 верно воспринимать информационную навигацию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0470D0-09E1-412F-A086-C42A66EEE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72" t="13611" r="26406" b="6527"/>
          <a:stretch/>
        </p:blipFill>
        <p:spPr>
          <a:xfrm>
            <a:off x="4435437" y="95250"/>
            <a:ext cx="7367281" cy="66294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B25CDE-93DD-4521-8651-E2AE8BC93482}"/>
              </a:ext>
            </a:extLst>
          </p:cNvPr>
          <p:cNvSpPr/>
          <p:nvPr/>
        </p:nvSpPr>
        <p:spPr>
          <a:xfrm>
            <a:off x="11597309" y="514350"/>
            <a:ext cx="266700" cy="1059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C65DA-6A6E-4AE8-A78E-43C9B79E3882}"/>
              </a:ext>
            </a:extLst>
          </p:cNvPr>
          <p:cNvSpPr txBox="1"/>
          <p:nvPr/>
        </p:nvSpPr>
        <p:spPr>
          <a:xfrm>
            <a:off x="8248453" y="5118755"/>
            <a:ext cx="33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731803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C3F76-C657-4A4B-85AD-B805710E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 err="1"/>
              <a:t>Тренинг</a:t>
            </a:r>
            <a:r>
              <a:rPr lang="en-US" sz="6000" b="1" dirty="0"/>
              <a:t> </a:t>
            </a:r>
            <a:r>
              <a:rPr lang="en-US" sz="6000" b="1" dirty="0" err="1"/>
              <a:t>поискового</a:t>
            </a:r>
            <a:r>
              <a:rPr lang="en-US" sz="6000" b="1" dirty="0"/>
              <a:t> </a:t>
            </a:r>
            <a:r>
              <a:rPr lang="en-US" sz="6000" b="1" dirty="0" err="1"/>
              <a:t>чтения</a:t>
            </a:r>
            <a:endParaRPr lang="en-US" sz="6000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B2B232-6AA6-400B-A00F-9DD6F616A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623" y="151688"/>
            <a:ext cx="3034364" cy="43506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3025D7-3A4D-436A-B140-30F337851B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3" r="908" b="8127"/>
          <a:stretch/>
        </p:blipFill>
        <p:spPr bwMode="auto">
          <a:xfrm>
            <a:off x="6659374" y="151688"/>
            <a:ext cx="3506076" cy="4350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B97FD2-8582-4567-A89B-2A2AC6C2ABD6}"/>
              </a:ext>
            </a:extLst>
          </p:cNvPr>
          <p:cNvSpPr txBox="1"/>
          <p:nvPr/>
        </p:nvSpPr>
        <p:spPr>
          <a:xfrm>
            <a:off x="113706" y="3615157"/>
            <a:ext cx="2200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Девушка из племени 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вятичей, Х в.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A01AEA-6084-4655-B4A0-E8AC7A7C6D97}"/>
              </a:ext>
            </a:extLst>
          </p:cNvPr>
          <p:cNvSpPr txBox="1"/>
          <p:nvPr/>
        </p:nvSpPr>
        <p:spPr>
          <a:xfrm>
            <a:off x="10275215" y="3301661"/>
            <a:ext cx="18030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Замужняя женщина         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племени вятичей, Х 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955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Насколько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чувствуем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границы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вопроса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текста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текстов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645725-9622-4AC7-B29F-58A03C2E1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1" t="20057" r="51842" b="9474"/>
          <a:stretch/>
        </p:blipFill>
        <p:spPr>
          <a:xfrm>
            <a:off x="4499572" y="0"/>
            <a:ext cx="7440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38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Насколько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чувствуем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границы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вопроса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текста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текстов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645725-9622-4AC7-B29F-58A03C2E1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1" t="20057" r="51842" b="9474"/>
          <a:stretch/>
        </p:blipFill>
        <p:spPr>
          <a:xfrm>
            <a:off x="4499572" y="0"/>
            <a:ext cx="744073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A0055D-5598-49F0-A1F8-91B9889E8053}"/>
              </a:ext>
            </a:extLst>
          </p:cNvPr>
          <p:cNvSpPr txBox="1"/>
          <p:nvPr/>
        </p:nvSpPr>
        <p:spPr>
          <a:xfrm>
            <a:off x="0" y="5105868"/>
            <a:ext cx="4845377" cy="15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0" marR="95250" indent="-11113" algn="just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 из участников форума назвал фразу «Казнить нельзя помиловать» коварной. В чём её коварство? </a:t>
            </a:r>
          </a:p>
        </p:txBody>
      </p:sp>
    </p:spTree>
    <p:extLst>
      <p:ext uri="{BB962C8B-B14F-4D97-AF65-F5344CB8AC3E}">
        <p14:creationId xmlns:p14="http://schemas.microsoft.com/office/powerpoint/2010/main" val="1749914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Насколько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чувствуем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границы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вопроса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текста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текстов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645725-9622-4AC7-B29F-58A03C2E1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1" t="20057" r="51842" b="9474"/>
          <a:stretch/>
        </p:blipFill>
        <p:spPr>
          <a:xfrm>
            <a:off x="4499572" y="0"/>
            <a:ext cx="744073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A0055D-5598-49F0-A1F8-91B9889E8053}"/>
              </a:ext>
            </a:extLst>
          </p:cNvPr>
          <p:cNvSpPr txBox="1"/>
          <p:nvPr/>
        </p:nvSpPr>
        <p:spPr>
          <a:xfrm>
            <a:off x="0" y="5105868"/>
            <a:ext cx="4845377" cy="15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0" marR="95250" lvl="0" indent="-11113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Выберите позицию одного                        из участников форума, наиболее близкую Вам. Объясните свой выбор. </a:t>
            </a:r>
          </a:p>
        </p:txBody>
      </p:sp>
    </p:spTree>
    <p:extLst>
      <p:ext uri="{BB962C8B-B14F-4D97-AF65-F5344CB8AC3E}">
        <p14:creationId xmlns:p14="http://schemas.microsoft.com/office/powerpoint/2010/main" val="3750996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Насколько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чувствуем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границы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вопроса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текста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текстов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645725-9622-4AC7-B29F-58A03C2E1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1" t="20057" r="51842" b="9474"/>
          <a:stretch/>
        </p:blipFill>
        <p:spPr>
          <a:xfrm>
            <a:off x="4499572" y="0"/>
            <a:ext cx="744073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A0055D-5598-49F0-A1F8-91B9889E8053}"/>
              </a:ext>
            </a:extLst>
          </p:cNvPr>
          <p:cNvSpPr txBox="1"/>
          <p:nvPr/>
        </p:nvSpPr>
        <p:spPr>
          <a:xfrm>
            <a:off x="0" y="5105868"/>
            <a:ext cx="4845377" cy="15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0" marR="95250" lvl="0" indent="-11113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Выберите позицию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одного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из участников форума, наиболее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близкую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Вам.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Объясните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свой выбор. </a:t>
            </a:r>
          </a:p>
        </p:txBody>
      </p:sp>
    </p:spTree>
    <p:extLst>
      <p:ext uri="{BB962C8B-B14F-4D97-AF65-F5344CB8AC3E}">
        <p14:creationId xmlns:p14="http://schemas.microsoft.com/office/powerpoint/2010/main" val="4083136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1A71-C616-4CE4-96AC-15E05BF6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967266"/>
            <a:ext cx="295275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Насколько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мы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чувствуем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границы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вопроса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текста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текстов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4D9F60-0734-4A72-91AD-9A9D6FC6D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72" t="22950" r="29086" b="11436"/>
          <a:stretch/>
        </p:blipFill>
        <p:spPr>
          <a:xfrm>
            <a:off x="5336803" y="84485"/>
            <a:ext cx="6417165" cy="59594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9255DC-D1EE-4D1B-8472-A94E0550F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72" t="88572" r="29086" b="6390"/>
          <a:stretch/>
        </p:blipFill>
        <p:spPr>
          <a:xfrm>
            <a:off x="0" y="6043957"/>
            <a:ext cx="8704858" cy="62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02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536</Words>
  <Application>Microsoft Office PowerPoint</Application>
  <PresentationFormat>Широкоэкранный</PresentationFormat>
  <Paragraphs>91</Paragraphs>
  <Slides>36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Тема Office</vt:lpstr>
      <vt:lpstr>Развиваем  разнообразныечитательские умения</vt:lpstr>
      <vt:lpstr>Тренинг поискового чтения</vt:lpstr>
      <vt:lpstr>Тренинг поискового чтения</vt:lpstr>
      <vt:lpstr>Тренинг поискового чтения</vt:lpstr>
      <vt:lpstr>Насколько мы чувствуем  границы вопроса и текста (текстов)?</vt:lpstr>
      <vt:lpstr>Насколько мы чувствуем  границы вопроса и текста (текстов)?</vt:lpstr>
      <vt:lpstr>Насколько мы чувствуем  границы вопроса и текста (текстов)?</vt:lpstr>
      <vt:lpstr>Насколько мы чувствуем  границы вопроса и текста (текстов)?</vt:lpstr>
      <vt:lpstr>Насколько мы чувствуем  границы вопроса и текста (текстов)?</vt:lpstr>
      <vt:lpstr>Насколько мы чувствуем  границы вопроса и текста (текстов)?</vt:lpstr>
      <vt:lpstr>Умеем ли мы ориентироваться           в общепринятых условных обозначениях?</vt:lpstr>
      <vt:lpstr>Умеем ли мы ориентироваться           в общепринятых условных обозначениях?</vt:lpstr>
      <vt:lpstr>Умеем ли мы ориентироваться           в общепринятых условных обозначениях?</vt:lpstr>
      <vt:lpstr>Умеем ли мы ориентироваться           в общепринятых условных обозначениях?</vt:lpstr>
      <vt:lpstr>Умеем ли мы ориентироваться           в общепринятых условных обозначениях?</vt:lpstr>
      <vt:lpstr>Готовы ли  мы легко обрабатывать числовые значения?</vt:lpstr>
      <vt:lpstr>Готовы ли  мы легко обрабатывать числовые значения?</vt:lpstr>
      <vt:lpstr>Готовы ли  мы легко обрабатывать числовые значения?</vt:lpstr>
      <vt:lpstr>Готовы ли  мы легко обрабатывать числовые значения?</vt:lpstr>
      <vt:lpstr>Тренинг «вычитывания» подтекста</vt:lpstr>
      <vt:lpstr>Тренинг «вычитывания» подтекста</vt:lpstr>
      <vt:lpstr>Тренинг «вычитывания» подтекста</vt:lpstr>
      <vt:lpstr>Тренинг «вычитывания» подтекста</vt:lpstr>
      <vt:lpstr>Тренинг «вычитывания» подтекста</vt:lpstr>
      <vt:lpstr>Тренинг «вычитывания» подтекста</vt:lpstr>
      <vt:lpstr>Умеем ли  мы группировать (ранжировать) информацию?</vt:lpstr>
      <vt:lpstr>Умеем ли  мы группировать (ранжировать) информацию?</vt:lpstr>
      <vt:lpstr>Умеем ли  мы группировать (ранжировать) информацию?</vt:lpstr>
      <vt:lpstr>Умеем ли  мы группировать (ранжировать) информацию?</vt:lpstr>
      <vt:lpstr>Умеем ли  мы группировать (ранжировать) информацию?</vt:lpstr>
      <vt:lpstr>Умеем ли  мы группировать (ранжировать) информацию?</vt:lpstr>
      <vt:lpstr>Умеем ли  мы группировать (ранжировать) информацию?</vt:lpstr>
      <vt:lpstr>Умеем ли  мы группировать (ранжировать) информацию?</vt:lpstr>
      <vt:lpstr>Готовы ли  мы верно воспринимать информационную навигацию?</vt:lpstr>
      <vt:lpstr>Готовы ли  мы верно воспринимать информационную навигацию?</vt:lpstr>
      <vt:lpstr>Готовы ли  мы верно воспринимать информационную навигацию?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Развиваем  читательские умения</dc:title>
  <dc:creator>Роман Дощинский</dc:creator>
  <cp:lastModifiedBy>Роман Дощинский</cp:lastModifiedBy>
  <cp:revision>49</cp:revision>
  <dcterms:created xsi:type="dcterms:W3CDTF">2022-02-04T18:00:15Z</dcterms:created>
  <dcterms:modified xsi:type="dcterms:W3CDTF">2022-02-13T16:40:28Z</dcterms:modified>
</cp:coreProperties>
</file>