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3" r:id="rId3"/>
    <p:sldId id="260" r:id="rId4"/>
    <p:sldId id="261" r:id="rId5"/>
    <p:sldId id="265" r:id="rId6"/>
    <p:sldId id="26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5" r:id="rId16"/>
    <p:sldId id="287" r:id="rId17"/>
    <p:sldId id="271" r:id="rId18"/>
    <p:sldId id="268" r:id="rId19"/>
    <p:sldId id="289" r:id="rId20"/>
    <p:sldId id="288" r:id="rId21"/>
    <p:sldId id="290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28B"/>
    <a:srgbClr val="0D9794"/>
    <a:srgbClr val="E1FBFF"/>
    <a:srgbClr val="FDFDFD"/>
    <a:srgbClr val="F3FEFF"/>
    <a:srgbClr val="E7FFFD"/>
    <a:srgbClr val="EFFDFF"/>
    <a:srgbClr val="F3F3F3"/>
    <a:srgbClr val="DCFC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260-1DEA-4AA2-96BF-0EF809EA492E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8DD7A-E84C-41F8-B09A-60511D72B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48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1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18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133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98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46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620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07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62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02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120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0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0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345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827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1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75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3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12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2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08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56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8DD7A-E84C-41F8-B09A-60511D72B1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81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7EE03-E89E-4F74-87DC-FBEF98716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6A2982-D76C-420D-9973-65D7C426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DC938E-71E9-448C-92B7-E32B7831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AF987C-0567-4592-97BC-7C302F3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F5F5-1BFF-4C54-93CE-6F156FFA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8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A0CB9-ED30-4953-BC6A-162072AA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D6C329-D9D1-4D00-A2D1-1DBC28514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3CC7DA-666B-4EB4-937C-7440E1E5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EA163A-8AE7-48CA-8446-8234A410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78487D-22A2-4D46-9147-59714DA5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F0B725E-E1D6-4D7A-AE83-188199D9D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BDDC77C-46A5-4AED-884D-B2FE0F37D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22748B-659F-4E2C-8159-98ADBC68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0A233D-52EC-40FA-80E3-355F38EB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935825-4002-4683-89F1-A9A55A7E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55BF8-7855-48EC-8C15-498ECA99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037C3C-61F4-4D80-A918-1D73219E8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BD6FEE-10D0-4110-9ECF-0208EB37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6280C4-5475-46CC-B0E8-410DCA04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C33651-61E6-4CD2-8023-2C13B140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54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6BADE-90B1-4F66-999C-C485C0B4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ED5FF-0397-4E91-9DCD-526814C3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4FE98A-57AC-4A2E-B140-0164EBED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3C4984-042A-44FB-B892-832D1FBA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E1C278-8223-4F9F-82FF-C3EB6E33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7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50968-4A53-4355-9587-3C9513CE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B43D40-A28B-4B5D-B8FE-02C32620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AC4619-732A-4A57-A808-771EBAF1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426ACC-CCCB-4482-B7BA-DCC48069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BBC7A8-D14F-4DCF-BCDC-0323E4D7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B7EF0A-6116-4D43-90D9-6DDBDE14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9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29180-55FC-4B63-974D-5A6E133D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DE10F3-D2D1-465C-98C7-19702236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D80955-1C38-460A-804D-39F325D0F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42E7DE-81D4-4A27-B7F7-8E02C26DF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4BC7FC-85B5-44E7-9E66-09FA1B556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2940D8-36E3-465D-AC5A-038941AB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4ED6A2-A7A0-4CC7-8E97-A9CF7C0C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83A0FB-0C23-4EC3-B0FE-F9D4443A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63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1D5D3-7813-47F0-9230-8DD719D8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AE9AEDA-F38E-46F0-BBBF-714913AC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E916D4-7EC3-4B2A-8BBA-7A8DA638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DAAA12-2785-4FEB-A6A6-69E53AD7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DFE5C5-1BD8-4156-9E8E-AA646350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4AF8313-D225-4D3C-AF86-CD0965A0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E54371-A929-46EA-8737-6A10E2A8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CA790-89AD-4929-BF06-F277292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8D85D9-8444-4CB2-9DCC-F5A132CA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96D0D1-B66F-42A5-BB35-84814BD11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A5D6AD-F5C6-4397-A9B2-DFC9C0A9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C13FDC-EDDF-4A63-B4AB-8D8A1EB9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05F4FF-228F-4DEC-B40E-EC159E74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11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D77A7-A40E-4FA3-A115-32FC2983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33A925A-B7C6-4E89-B45B-E90BDDABD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6BF09-882E-4BA9-8FBD-0C467185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12F9DB-3C8B-4181-BFC9-A22A91B4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F3B9F9-AD78-473A-B564-CFAE2CC1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68B2F5-AE43-44C1-9ADB-57EA5784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95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CC1A3-4355-40D2-ACAB-6D0C0796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D66737-6D97-489A-89B2-48727720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CEDA4D-A817-4898-9266-3A67872D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8558-6A2F-414E-A54F-E1A803F55B5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3C8D3E-22EE-4A19-9462-918D3B555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124417-5C1B-4C17-9F4E-136FC780D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7305-FCE0-4F27-B1CB-86CAE7604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1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https://siriusolymp.ru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https://siriusolymp.ru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hyperlink" Target="&#1064;&#1069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http://www.arkh-edu.ru/olympics/vo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hyperlink" Target="mailto:olymp@sozvezdie29.ru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hyperlink" Target="https://vk.com/sozvezdie2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mailto:olymp@sochisirius.ru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hyperlink" Target="https://siriusolymp.ru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6AA126-AACB-4DBB-B066-00CA118A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655" y="3602038"/>
            <a:ext cx="9580345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(физике, химии, астрономии, биологии, математике, информатике)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онлайн-формате на технологической платформе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A3BBF0-36AE-4CA4-807F-E229710840BB}"/>
              </a:ext>
            </a:extLst>
          </p:cNvPr>
          <p:cNvSpPr/>
          <p:nvPr/>
        </p:nvSpPr>
        <p:spPr>
          <a:xfrm>
            <a:off x="450266" y="1348954"/>
            <a:ext cx="103919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rgbClr val="0B828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Организация школьного этапа</a:t>
            </a:r>
            <a:br>
              <a:rPr lang="ru-RU" sz="4400" b="1" dirty="0">
                <a:ln/>
                <a:solidFill>
                  <a:srgbClr val="0B828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ln/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</a:t>
            </a:r>
            <a:br>
              <a:rPr lang="ru-RU" sz="4400" b="1" dirty="0">
                <a:ln/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/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шести предметам </a:t>
            </a:r>
            <a:endParaRPr lang="ru-RU" sz="4400" b="1" dirty="0">
              <a:ln/>
              <a:solidFill>
                <a:srgbClr val="0B828B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51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CAFC028-6643-4A8D-8AB3-FFDF361D79AE}"/>
              </a:ext>
            </a:extLst>
          </p:cNvPr>
          <p:cNvSpPr/>
          <p:nvPr/>
        </p:nvSpPr>
        <p:spPr>
          <a:xfrm>
            <a:off x="336547" y="2513088"/>
            <a:ext cx="4775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заходит в систему </a:t>
            </a:r>
            <a:r>
              <a:rPr lang="ru-RU" sz="2000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uts.sirius.online</a:t>
            </a:r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вводит</a:t>
            </a:r>
          </a:p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индивидуальный код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11F2F1-7D68-45BC-A9C3-D4703E18ACDB}"/>
              </a:ext>
            </a:extLst>
          </p:cNvPr>
          <p:cNvPicPr/>
          <p:nvPr/>
        </p:nvPicPr>
        <p:blipFill rotWithShape="1">
          <a:blip r:embed="rId11" cstate="print"/>
          <a:srcRect l="21246" t="41087" r="34518" b="20534"/>
          <a:stretch/>
        </p:blipFill>
        <p:spPr>
          <a:xfrm>
            <a:off x="4757048" y="1994223"/>
            <a:ext cx="5691969" cy="264791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олимпиада проходит с 8:00 до 22:00</a:t>
            </a:r>
          </a:p>
        </p:txBody>
      </p:sp>
    </p:spTree>
    <p:extLst>
      <p:ext uri="{BB962C8B-B14F-4D97-AF65-F5344CB8AC3E}">
        <p14:creationId xmlns:p14="http://schemas.microsoft.com/office/powerpoint/2010/main" xmlns="" val="144485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олимпиады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AD4ACB-B9B2-4BF9-9929-A5C7BF9017F2}"/>
              </a:ext>
            </a:extLst>
          </p:cNvPr>
          <p:cNvSpPr/>
          <p:nvPr/>
        </p:nvSpPr>
        <p:spPr>
          <a:xfrm>
            <a:off x="89918" y="1683239"/>
            <a:ext cx="1135149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участник нажал кнопку «Начать», стартует отсчет времени. Остановить время нельзя, отсчет продолжится, даже если участник выйдет из системы, выключит компьютер или пропадет интернет.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ответ к задаче необходимо сохранить.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Олимпиада закончится по истечении отведенного времени или в 22:00.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отведенное на выполнение заданий для каждого общеобразовательного предмета и             класса, указывается непосредственно в тексте заданий и публикуется на сайте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https://siriusolymp.ru/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выполняют олимпиадные задания индивидуально и самостоятельно. Запрещается коллективное выполнение олимпиадных заданий, использование посторонней помощи              (родители, учителя, сеть Интернет).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школьного этапа олимпиады вправе выполнять олимпиадные задания, разработанные для более старших классов по отношению к тем, в которых они проходят обучение. Для этого участнику необходимо получить код того класса, задания которого он выполняет.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06745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олимпиады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AD4ACB-B9B2-4BF9-9929-A5C7BF9017F2}"/>
              </a:ext>
            </a:extLst>
          </p:cNvPr>
          <p:cNvSpPr/>
          <p:nvPr/>
        </p:nvSpPr>
        <p:spPr>
          <a:xfrm>
            <a:off x="319597" y="1683239"/>
            <a:ext cx="10528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дня проведения тура на сайте олимпиады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siriusolymp.ru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публикуются текстовые решения, а также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видеоразборы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заданий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C216C9-B317-4D03-A4F3-A9426FEAAF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20097" t="29079" r="23835" b="22459"/>
          <a:stretch/>
        </p:blipFill>
        <p:spPr>
          <a:xfrm>
            <a:off x="2347761" y="2732990"/>
            <a:ext cx="6835806" cy="33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72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олимпиады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AD4ACB-B9B2-4BF9-9929-A5C7BF9017F2}"/>
              </a:ext>
            </a:extLst>
          </p:cNvPr>
          <p:cNvSpPr/>
          <p:nvPr/>
        </p:nvSpPr>
        <p:spPr>
          <a:xfrm>
            <a:off x="328475" y="1728631"/>
            <a:ext cx="1052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ШЭ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доступ к предварительным результатам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7 календарных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даты проведения олимпиады по индивидуальному коду участника              на сайте тестирующей системы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uts.sirius.online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50FFA09-69D5-4A98-B51B-B5F04E003C7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2549" t="45903" r="23905" b="33094"/>
          <a:stretch/>
        </p:blipFill>
        <p:spPr>
          <a:xfrm>
            <a:off x="3040141" y="2731441"/>
            <a:ext cx="5105585" cy="11264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C9A421A-5931-43CA-9D16-3D74C3204897}"/>
              </a:ext>
            </a:extLst>
          </p:cNvPr>
          <p:cNvSpPr/>
          <p:nvPr/>
        </p:nvSpPr>
        <p:spPr>
          <a:xfrm>
            <a:off x="964111" y="4677023"/>
            <a:ext cx="8819248" cy="1883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0B82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Зайдя в систему, можно узнать: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баллов, набранных участником;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Максимальные баллы;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баллов, набранных участником по каждому заданию;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участника, которые были отправлены на проверку;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ответы.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69A046-712B-46F9-99D6-06A29B11FAE6}"/>
              </a:ext>
            </a:extLst>
          </p:cNvPr>
          <p:cNvSpPr txBox="1"/>
          <p:nvPr/>
        </p:nvSpPr>
        <p:spPr>
          <a:xfrm>
            <a:off x="106531" y="3892116"/>
            <a:ext cx="108218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 fontAlgn="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олимпиады проверяются автоматически посредством тестирующей системы.                Оценивание происходит в соответствии с критериями оценивания, разработанными составителями заданий.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2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апелляций от участников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AD4ACB-B9B2-4BF9-9929-A5C7BF9017F2}"/>
              </a:ext>
            </a:extLst>
          </p:cNvPr>
          <p:cNvSpPr/>
          <p:nvPr/>
        </p:nvSpPr>
        <p:spPr>
          <a:xfrm>
            <a:off x="319597" y="1683239"/>
            <a:ext cx="1052891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решениям задач и вопросы технического характера о не засчитанном ответе, совпадающим с верным, участники задают оргкомитету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муниципального образования.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календарных дней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публикации предварительных результатов олимпиады региональный координатор собирает вопросы от оргкомитетов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несогласию с выставленными баллами.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передает вопрос в региональную апелляционную комиссию.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календарных дней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апелляционная комиссия рассматривает вопрос и дает на него ответ.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апелляционная комиссия передает вопрос в Образовательный Фонд «Талант и успех».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Фонд «Талант и успех» направляет вопросы экспертам (составителям заданий).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 календарных дней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рассматривают вопросы по существу и принимают решение, уведомляют региональных координаторов.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811F4C-EDBE-471A-B5DA-D41A0C78018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44450" y="4177420"/>
            <a:ext cx="4558600" cy="26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7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4344321-FD89-4AC9-900F-A0281FDFB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733229"/>
              </p:ext>
            </p:extLst>
          </p:nvPr>
        </p:nvGraphicFramePr>
        <p:xfrm>
          <a:off x="684806" y="1081264"/>
          <a:ext cx="10101563" cy="56107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9855">
                  <a:extLst>
                    <a:ext uri="{9D8B030D-6E8A-4147-A177-3AD203B41FA5}">
                      <a16:colId xmlns:a16="http://schemas.microsoft.com/office/drawing/2014/main" xmlns="" val="875572378"/>
                    </a:ext>
                  </a:extLst>
                </a:gridCol>
                <a:gridCol w="1614782">
                  <a:extLst>
                    <a:ext uri="{9D8B030D-6E8A-4147-A177-3AD203B41FA5}">
                      <a16:colId xmlns:a16="http://schemas.microsoft.com/office/drawing/2014/main" xmlns="" val="423476484"/>
                    </a:ext>
                  </a:extLst>
                </a:gridCol>
                <a:gridCol w="4541576">
                  <a:extLst>
                    <a:ext uri="{9D8B030D-6E8A-4147-A177-3AD203B41FA5}">
                      <a16:colId xmlns:a16="http://schemas.microsoft.com/office/drawing/2014/main" xmlns="" val="2885857415"/>
                    </a:ext>
                  </a:extLst>
                </a:gridCol>
                <a:gridCol w="3625350">
                  <a:extLst>
                    <a:ext uri="{9D8B030D-6E8A-4147-A177-3AD203B41FA5}">
                      <a16:colId xmlns:a16="http://schemas.microsoft.com/office/drawing/2014/main" xmlns="" val="185878855"/>
                    </a:ext>
                  </a:extLst>
                </a:gridCol>
              </a:tblGrid>
              <a:tr h="2075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Апелляции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B828B"/>
                          </a:solidFill>
                          <a:effectLst/>
                        </a:rPr>
                        <a:t>Описание</a:t>
                      </a:r>
                      <a:endParaRPr lang="ru-RU" sz="140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Ответ «Сириуса»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extLst>
                  <a:ext uri="{0D108BD9-81ED-4DB2-BD59-A6C34878D82A}">
                    <a16:rowId xmlns:a16="http://schemas.microsoft.com/office/drawing/2014/main" xmlns="" val="851179484"/>
                  </a:ext>
                </a:extLst>
              </a:tr>
              <a:tr h="13242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апелляции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химии (Архангельск)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В ответе на первый вопрос задания участники указали символ элемента кислорода (О), что совпадает с правильным ответом, но балл за этот ответ не получили. Участники утверждают, что использовали английскую раскладку клавиатуры при записи символа химического элемента в ответе.</a:t>
                      </a: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 апелляции удовлетворены, баллы участников пересчитаны.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extLst>
                  <a:ext uri="{0D108BD9-81ED-4DB2-BD59-A6C34878D82A}">
                    <a16:rowId xmlns:a16="http://schemas.microsoft.com/office/drawing/2014/main" xmlns="" val="341845765"/>
                  </a:ext>
                </a:extLst>
              </a:tr>
              <a:tr h="15451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апелляция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химии (Мезенский район)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1. Мои ответы совпадают с эталонными ответами, однако, вместо 5 баллов поставлено только 4 балла.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2. В ответе требуется указать формулу вещества, это вещество – гидроксид алюминия. У меня в ответе дана формула именно этого вещества. В чем ошибка? Неужели коэффициент, стоящий перед формулой, делает мой ответ не верным?</a:t>
                      </a: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Апелляция удовлетворена. По обоим вопросам баллы пересчитаны.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extLst>
                  <a:ext uri="{0D108BD9-81ED-4DB2-BD59-A6C34878D82A}">
                    <a16:rowId xmlns:a16="http://schemas.microsoft.com/office/drawing/2014/main" xmlns="" val="3620514744"/>
                  </a:ext>
                </a:extLst>
              </a:tr>
              <a:tr h="6850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апелляция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математике (Архангельск)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По 2 заданиям претензии предъявляются к формулировке, и соответственно неправильному суждению и оцениванию заданий.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Апелляция на оба вопроса отклонена.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extLst>
                  <a:ext uri="{0D108BD9-81ED-4DB2-BD59-A6C34878D82A}">
                    <a16:rowId xmlns:a16="http://schemas.microsoft.com/office/drawing/2014/main" xmlns="" val="302057004"/>
                  </a:ext>
                </a:extLst>
              </a:tr>
              <a:tr h="184302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B828B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0B82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апелляция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информатике (Коряжма)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Выражаю своё несогласие с аннулированием второго задания. Данное задание было решено мною самостоятельно и без использования сторонних источников.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Была проведена проверка работ по информатике на наличие признаков плагиата. Посылки 7-8 классов (задач по программированию) и 9-11 классов, совпадающие с базой решений из сети "Интернет" или между собой, были обнулены. Решение данного участника совпадает с решением участника под кодом 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7" marR="33687" marT="0" marB="0"/>
                </a:tc>
                <a:extLst>
                  <a:ext uri="{0D108BD9-81ED-4DB2-BD59-A6C34878D82A}">
                    <a16:rowId xmlns:a16="http://schemas.microsoft.com/office/drawing/2014/main" xmlns="" val="167476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689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0A00EC-4D4A-4C9D-BF31-5D7C025E1431}"/>
              </a:ext>
            </a:extLst>
          </p:cNvPr>
          <p:cNvSpPr/>
          <p:nvPr/>
        </p:nvSpPr>
        <p:spPr>
          <a:xfrm>
            <a:off x="585926" y="1064376"/>
            <a:ext cx="105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олимпиады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BC25A6-5892-4BC1-96B9-AE2F5FDD2C38}"/>
              </a:ext>
            </a:extLst>
          </p:cNvPr>
          <p:cNvPicPr/>
          <p:nvPr/>
        </p:nvPicPr>
        <p:blipFill rotWithShape="1">
          <a:blip r:embed="rId11" cstate="print"/>
          <a:srcRect l="33624" t="38017" r="32984" b="18657"/>
          <a:stretch/>
        </p:blipFill>
        <p:spPr>
          <a:xfrm>
            <a:off x="3639844" y="4147087"/>
            <a:ext cx="4421080" cy="268335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997B7B3-C3F1-4C79-A75B-4349BB3511EA}"/>
              </a:ext>
            </a:extLst>
          </p:cNvPr>
          <p:cNvSpPr/>
          <p:nvPr/>
        </p:nvSpPr>
        <p:spPr>
          <a:xfrm>
            <a:off x="319764" y="1692117"/>
            <a:ext cx="108572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14 календарных дней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проведения олимпиады: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увидит свой окончательный результат в тестирующей системе по коду участника;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Фонд «Талант и успех» публикует окончательные результаты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ФИС ОКО на личных страницах образовательных организаций.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будут отсутствовать фамилии и имена участников.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Организатору в школе необходимо сопоставить данные начальной таблицы, где были коды и имена участников, с данной таблицей.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квоты победителей и призеров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общеобразовательному предмету, определяет граничный балл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на муниципальный этап (с учетом рекомендаций «Сириуса»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границам баллов для участия в муниципальном этапе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утверждает результаты ШЭ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общеобразовательному предмету.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28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F73AB1-B0FD-438A-87F5-614B6737E7B3}"/>
              </a:ext>
            </a:extLst>
          </p:cNvPr>
          <p:cNvSpPr txBox="1"/>
          <p:nvPr/>
        </p:nvSpPr>
        <p:spPr>
          <a:xfrm>
            <a:off x="2026343" y="1322626"/>
            <a:ext cx="80433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</a:t>
            </a:r>
            <a:r>
              <a:rPr lang="ru-RU" sz="2400" b="1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 учебного года в Архангельской области </a:t>
            </a:r>
          </a:p>
          <a:p>
            <a:pPr algn="ctr"/>
            <a:r>
              <a:rPr lang="ru-RU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– 35378, </a:t>
            </a:r>
          </a:p>
          <a:p>
            <a:pPr algn="ctr"/>
            <a:r>
              <a:rPr lang="ru-RU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уникальных участников – 24191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9E329536-F1BE-4941-A4A7-14812BF2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032624"/>
              </p:ext>
            </p:extLst>
          </p:nvPr>
        </p:nvGraphicFramePr>
        <p:xfrm>
          <a:off x="1240204" y="3018987"/>
          <a:ext cx="9095873" cy="278033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72775">
                  <a:extLst>
                    <a:ext uri="{9D8B030D-6E8A-4147-A177-3AD203B41FA5}">
                      <a16:colId xmlns:a16="http://schemas.microsoft.com/office/drawing/2014/main" xmlns="" val="2210065563"/>
                    </a:ext>
                  </a:extLst>
                </a:gridCol>
                <a:gridCol w="2295802">
                  <a:extLst>
                    <a:ext uri="{9D8B030D-6E8A-4147-A177-3AD203B41FA5}">
                      <a16:colId xmlns:a16="http://schemas.microsoft.com/office/drawing/2014/main" xmlns="" val="1479424841"/>
                    </a:ext>
                  </a:extLst>
                </a:gridCol>
                <a:gridCol w="2513648">
                  <a:extLst>
                    <a:ext uri="{9D8B030D-6E8A-4147-A177-3AD203B41FA5}">
                      <a16:colId xmlns:a16="http://schemas.microsoft.com/office/drawing/2014/main" xmlns="" val="1664483934"/>
                    </a:ext>
                  </a:extLst>
                </a:gridCol>
                <a:gridCol w="2513648">
                  <a:extLst>
                    <a:ext uri="{9D8B030D-6E8A-4147-A177-3AD203B41FA5}">
                      <a16:colId xmlns:a16="http://schemas.microsoft.com/office/drawing/2014/main" xmlns="" val="3476441132"/>
                    </a:ext>
                  </a:extLst>
                </a:gridCol>
              </a:tblGrid>
              <a:tr h="103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2020-2021 учебном году в традиционной форме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2021-2022 учебном году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платформе «Сириус. Курсы»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2022-2023 учебном году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 платформе «Сириус. Курсы»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4755778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4163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4434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4721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4287003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9110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7589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7909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9434311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3332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2805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3030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8430955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60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1168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4562045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12720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14201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15055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6384657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B828B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600" dirty="0">
                        <a:solidFill>
                          <a:srgbClr val="0B828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2975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3160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3495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7599669"/>
                  </a:ext>
                </a:extLst>
              </a:tr>
              <a:tr h="223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32906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33181</a:t>
                      </a:r>
                      <a:endParaRPr lang="ru-RU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35378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237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839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B56ACD-C8B9-4ADB-AB3F-7A6988C315CD}"/>
              </a:ext>
            </a:extLst>
          </p:cNvPr>
          <p:cNvSpPr txBox="1"/>
          <p:nvPr/>
        </p:nvSpPr>
        <p:spPr>
          <a:xfrm>
            <a:off x="615364" y="1230619"/>
            <a:ext cx="9779266" cy="257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Разместить информацию на официальном сайте и в социальных сетях, на информационных стендах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Разместить информацию в Электронном дневнике, в родительских чатах, включить тему олимпиады               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родительские собрания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Провести классный час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тему участия в школьном этапе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Выдать инструкцию для участника школьного этапа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 учащихся с заданиями школьных и пригласительных этапов прошлых лет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Просмотреть видео и текстовые разборы заданий прошлых лет,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прорешать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задания в тренажере на сайте олимпиады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965F15-657F-4423-A1CF-0E3CC0A49B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448" t="36488" r="40287" b="10653"/>
          <a:stretch/>
        </p:blipFill>
        <p:spPr>
          <a:xfrm>
            <a:off x="3028985" y="3700215"/>
            <a:ext cx="5379868" cy="27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71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BBD76F-247E-4AD4-AC40-06AE078F6CBE}"/>
              </a:ext>
            </a:extLst>
          </p:cNvPr>
          <p:cNvSpPr txBox="1"/>
          <p:nvPr/>
        </p:nvSpPr>
        <p:spPr>
          <a:xfrm>
            <a:off x="197511" y="1252007"/>
            <a:ext cx="1069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B828B"/>
                </a:solidFill>
                <a:effectLst/>
                <a:latin typeface="Times New Roman" panose="02020603050405020304" pitchFamily="18" charset="0"/>
              </a:rPr>
              <a:t>Тренажёр для участников олимпиады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BA461A-4FA0-4A26-A0D8-9435079ACA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0519" t="18042" r="6746" b="16540"/>
          <a:stretch/>
        </p:blipFill>
        <p:spPr>
          <a:xfrm>
            <a:off x="5512781" y="2027397"/>
            <a:ext cx="5382253" cy="2722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64A16F-FE8D-45B6-A2F7-E65C08DE89B4}"/>
              </a:ext>
            </a:extLst>
          </p:cNvPr>
          <p:cNvSpPr txBox="1"/>
          <p:nvPr/>
        </p:nvSpPr>
        <p:spPr>
          <a:xfrm>
            <a:off x="197511" y="2664433"/>
            <a:ext cx="5457565" cy="128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форматом заданий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возможности тестовой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свои знания</a:t>
            </a:r>
          </a:p>
          <a:p>
            <a:pPr algn="ctr"/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3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FCE497D7-3D8F-4086-B72B-A88BD796C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469" y="1063986"/>
            <a:ext cx="10651958" cy="520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Региональным оператором ШЭ </a:t>
            </a:r>
            <a:r>
              <a:rPr lang="ru-RU" sz="2400" b="1" dirty="0" err="1">
                <a:solidFill>
                  <a:srgbClr val="0B82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ГАОУ ДО АО 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выявления и поддержки одаренных детей «Созвездие»</a:t>
            </a:r>
          </a:p>
          <a:p>
            <a:pPr algn="l"/>
            <a:endParaRPr lang="ru-RU" sz="2400" dirty="0">
              <a:solidFill>
                <a:srgbClr val="0B8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регионального оператора: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организаторов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образовательных организаций Архангельской области о требованиях к проведению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регламенте участия в олимпиаде обучающихся с учетом использования информационно-коммуникационных технологий,                в том числе через электронные рассылки информационных писем и публикацию нормативно-правовых актов, методических и аналитических материалов на едином сайте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http://www.arkh-edu.ru/olympics/vo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сайте Центра «Созвездия»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 action="ppaction://hlinkfile"/>
              </a:rPr>
              <a:t>https://созвездие29.рф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file"/>
              </a:rPr>
              <a:t>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«Интернет».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организационно-методической поддержки организаторов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образовательных организаций по вопросам организации и проведения олимпиады, работы платформы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информационной работы с муниципальными координаторами по разъяснению регламента участия обучающихся 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шести предметам.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9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BBD76F-247E-4AD4-AC40-06AE078F6CBE}"/>
              </a:ext>
            </a:extLst>
          </p:cNvPr>
          <p:cNvSpPr txBox="1"/>
          <p:nvPr/>
        </p:nvSpPr>
        <p:spPr>
          <a:xfrm>
            <a:off x="1816154" y="1356956"/>
            <a:ext cx="7943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B828B"/>
                </a:solidFill>
                <a:effectLst/>
                <a:latin typeface="Times New Roman" panose="02020603050405020304" pitchFamily="18" charset="0"/>
              </a:rPr>
              <a:t>Демо-олимпиада для организаторов с 18 по 25 сентября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CBE1AD-29A6-4DE6-BA46-A653725CB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5617" t="34952" r="32990" b="8681"/>
          <a:stretch/>
        </p:blipFill>
        <p:spPr>
          <a:xfrm>
            <a:off x="2223425" y="2078415"/>
            <a:ext cx="7128770" cy="3682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5F9169-973A-4EBC-B1E8-E95D00B530ED}"/>
              </a:ext>
            </a:extLst>
          </p:cNvPr>
          <p:cNvSpPr txBox="1"/>
          <p:nvPr/>
        </p:nvSpPr>
        <p:spPr>
          <a:xfrm>
            <a:off x="2511828" y="5856970"/>
            <a:ext cx="6551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B828B"/>
                </a:solidFill>
                <a:effectLst/>
                <a:latin typeface="Times New Roman" panose="02020603050405020304" pitchFamily="18" charset="0"/>
              </a:rPr>
              <a:t>ВКС для школьных организаторов - 18 сентября 14:00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3858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5F9169-973A-4EBC-B1E8-E95D00B530ED}"/>
              </a:ext>
            </a:extLst>
          </p:cNvPr>
          <p:cNvSpPr txBox="1"/>
          <p:nvPr/>
        </p:nvSpPr>
        <p:spPr>
          <a:xfrm>
            <a:off x="2087455" y="3975439"/>
            <a:ext cx="80170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B828B"/>
                </a:solidFill>
                <a:effectLst/>
                <a:latin typeface="Times New Roman" panose="02020603050405020304" pitchFamily="18" charset="0"/>
              </a:rPr>
              <a:t>Данные регионального координатора </a:t>
            </a:r>
          </a:p>
          <a:p>
            <a:pPr algn="ctr"/>
            <a:endParaRPr lang="ru-RU" sz="800" b="1" i="0" dirty="0">
              <a:solidFill>
                <a:srgbClr val="0B828B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i="0" dirty="0" err="1">
                <a:effectLst/>
                <a:latin typeface="Times New Roman" panose="02020603050405020304" pitchFamily="18" charset="0"/>
              </a:rPr>
              <a:t>Кашенцева</a:t>
            </a:r>
            <a:r>
              <a:rPr lang="ru-RU" i="0" dirty="0">
                <a:effectLst/>
                <a:latin typeface="Times New Roman" panose="02020603050405020304" pitchFamily="18" charset="0"/>
              </a:rPr>
              <a:t> Ольга Валентиновна</a:t>
            </a:r>
          </a:p>
          <a:p>
            <a:pPr algn="ctr"/>
            <a:r>
              <a:rPr lang="ru-RU" i="0" dirty="0">
                <a:effectLst/>
                <a:latin typeface="Times New Roman" panose="02020603050405020304" pitchFamily="18" charset="0"/>
              </a:rPr>
              <a:t>специалист по учебно-методической работе ГАОУ ДО Архангельской области «Центр выявления и поддержки одарённых детей «Созвездие»</a:t>
            </a:r>
          </a:p>
          <a:p>
            <a:pPr algn="ctr"/>
            <a:r>
              <a:rPr lang="ru-RU" i="0" dirty="0">
                <a:effectLst/>
                <a:latin typeface="Times New Roman" panose="02020603050405020304" pitchFamily="18" charset="0"/>
              </a:rPr>
              <a:t>📩 olymp@sozvezdie29.ru</a:t>
            </a:r>
          </a:p>
          <a:p>
            <a:pPr algn="ctr"/>
            <a:r>
              <a:rPr lang="ru-RU" i="0" dirty="0">
                <a:effectLst/>
                <a:latin typeface="Times New Roman" panose="02020603050405020304" pitchFamily="18" charset="0"/>
              </a:rPr>
              <a:t>📞 8 (8182) 60-87-78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D0443D-30E7-41D3-A1E6-9CDA89D86AE0}"/>
              </a:ext>
            </a:extLst>
          </p:cNvPr>
          <p:cNvSpPr txBox="1"/>
          <p:nvPr/>
        </p:nvSpPr>
        <p:spPr>
          <a:xfrm>
            <a:off x="872816" y="1359338"/>
            <a:ext cx="977926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Совершение ошибок при введении кода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Введение кода другого предмета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Выдача одного кода двум участникам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Выдача резервного кода участнику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Форс-мажорные ситуации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Школы с плохим интернетом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21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B363B73-C4E5-4EC4-A252-3A68951F9AF4}"/>
              </a:ext>
            </a:extLst>
          </p:cNvPr>
          <p:cNvSpPr/>
          <p:nvPr/>
        </p:nvSpPr>
        <p:spPr>
          <a:xfrm>
            <a:off x="191943" y="1395775"/>
            <a:ext cx="8893158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siriusolymp.ru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школьного этапа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2023/2024 года</a:t>
            </a:r>
          </a:p>
          <a:p>
            <a:pPr>
              <a:spcAft>
                <a:spcPts val="400"/>
              </a:spcAft>
            </a:pPr>
            <a:r>
              <a:rPr lang="ru-RU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sochisirius.ru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Образовательного центра «Сириус»</a:t>
            </a:r>
          </a:p>
          <a:p>
            <a:pPr>
              <a:spcAft>
                <a:spcPts val="400"/>
              </a:spcAft>
            </a:pPr>
            <a:r>
              <a:rPr lang="en-US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edu.sirius.online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Онлайн-курсы Образовательного центра «Сириус»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en-GB" sz="2200" u="sng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olymp</a:t>
            </a:r>
            <a:r>
              <a:rPr lang="ru-RU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GB" sz="2200" u="sng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sochisirius</a:t>
            </a:r>
            <a:r>
              <a:rPr lang="ru-RU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GB" sz="2200" u="sng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en-GB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Адрес электронной почты службы поддержки школьного этапа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(Образовательный центр «Сириус»)</a:t>
            </a:r>
          </a:p>
          <a:p>
            <a:pPr>
              <a:spcAft>
                <a:spcPts val="400"/>
              </a:spcAft>
            </a:pPr>
            <a:endParaRPr lang="ru-RU" sz="22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созвездие29.рф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Центра «Созвездие»</a:t>
            </a:r>
          </a:p>
          <a:p>
            <a:pPr>
              <a:spcAft>
                <a:spcPts val="400"/>
              </a:spcAft>
            </a:pPr>
            <a:r>
              <a:rPr lang="en-US" sz="2200" u="sng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vk.com/sozvezdie29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Центра «Созвездие» в социальной сети ВК</a:t>
            </a:r>
          </a:p>
          <a:p>
            <a:pPr>
              <a:spcAft>
                <a:spcPts val="400"/>
              </a:spcAft>
            </a:pPr>
            <a:r>
              <a:rPr lang="ru-RU" sz="2200" u="sng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olymp@sozvezdie29.ru</a:t>
            </a:r>
            <a:r>
              <a:rPr lang="ru-RU" sz="2200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Адрес электронной почты Центра «Созвездие» (вопросы по организации и проведению школьного этапа олимпиады)</a:t>
            </a:r>
          </a:p>
          <a:p>
            <a:pPr>
              <a:spcAft>
                <a:spcPts val="400"/>
              </a:spcAft>
            </a:pPr>
            <a:r>
              <a:rPr lang="ru-RU" sz="2200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(8182) 60-87-78</a:t>
            </a:r>
            <a:r>
              <a:rPr lang="ru-RU" sz="2200" dirty="0">
                <a:solidFill>
                  <a:srgbClr val="0B828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№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телефона Центра «Созвездие»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A24A72-3CA3-4A01-B386-A4A7CEB8338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46850" y="1286723"/>
            <a:ext cx="1901297" cy="18602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B228D1-9CE7-46FE-89FE-E28DADC6AF99}"/>
              </a:ext>
            </a:extLst>
          </p:cNvPr>
          <p:cNvSpPr txBox="1"/>
          <p:nvPr/>
        </p:nvSpPr>
        <p:spPr>
          <a:xfrm>
            <a:off x="9256341" y="3102183"/>
            <a:ext cx="1588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siriusolymp.ru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426FA8-8972-4922-8193-9E5ACBA732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2298"/>
          <a:stretch/>
        </p:blipFill>
        <p:spPr>
          <a:xfrm>
            <a:off x="9006032" y="3688089"/>
            <a:ext cx="1982931" cy="20025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115B67-DD04-4AC6-9245-B04B927B5D13}"/>
              </a:ext>
            </a:extLst>
          </p:cNvPr>
          <p:cNvSpPr txBox="1"/>
          <p:nvPr/>
        </p:nvSpPr>
        <p:spPr>
          <a:xfrm>
            <a:off x="8965822" y="5576877"/>
            <a:ext cx="206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vk.com/sozvezdie29</a:t>
            </a:r>
          </a:p>
        </p:txBody>
      </p:sp>
    </p:spTree>
    <p:extLst>
      <p:ext uri="{BB962C8B-B14F-4D97-AF65-F5344CB8AC3E}">
        <p14:creationId xmlns:p14="http://schemas.microsoft.com/office/powerpoint/2010/main" xmlns="" val="133228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FCE497D7-3D8F-4086-B72B-A88BD796C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655" y="1252730"/>
            <a:ext cx="10651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График проведения школьного этапа </a:t>
            </a:r>
            <a:r>
              <a:rPr lang="ru-RU" sz="3200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err="1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r>
              <a:rPr lang="ru-RU" sz="3200" b="1" dirty="0">
                <a:solidFill>
                  <a:srgbClr val="0B828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шести предметам в 2023/2024 учебном году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0B8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6DB697C-E447-4545-80EA-3A612FF3F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691138"/>
              </p:ext>
            </p:extLst>
          </p:nvPr>
        </p:nvGraphicFramePr>
        <p:xfrm>
          <a:off x="2221682" y="2543811"/>
          <a:ext cx="7563904" cy="38100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51955">
                  <a:extLst>
                    <a:ext uri="{9D8B030D-6E8A-4147-A177-3AD203B41FA5}">
                      <a16:colId xmlns:a16="http://schemas.microsoft.com/office/drawing/2014/main" xmlns="" val="3250089029"/>
                    </a:ext>
                  </a:extLst>
                </a:gridCol>
                <a:gridCol w="3139451">
                  <a:extLst>
                    <a:ext uri="{9D8B030D-6E8A-4147-A177-3AD203B41FA5}">
                      <a16:colId xmlns:a16="http://schemas.microsoft.com/office/drawing/2014/main" xmlns="" val="3304105762"/>
                    </a:ext>
                  </a:extLst>
                </a:gridCol>
                <a:gridCol w="2872498">
                  <a:extLst>
                    <a:ext uri="{9D8B030D-6E8A-4147-A177-3AD203B41FA5}">
                      <a16:colId xmlns:a16="http://schemas.microsoft.com/office/drawing/2014/main" xmlns="" val="949176712"/>
                    </a:ext>
                  </a:extLst>
                </a:gridCol>
              </a:tblGrid>
              <a:tr h="574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Дата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Общеобразовательный предмет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Классы участия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8961599"/>
                  </a:ext>
                </a:extLst>
              </a:tr>
              <a:tr h="394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26.09.2023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7-11 классы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7436111"/>
                  </a:ext>
                </a:extLst>
              </a:tr>
              <a:tr h="394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03.10.2023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7-11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0314530"/>
                  </a:ext>
                </a:extLst>
              </a:tr>
              <a:tr h="403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05.10.2023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Астрономия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5-11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9592370"/>
                  </a:ext>
                </a:extLst>
              </a:tr>
              <a:tr h="403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10.10.2023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5-11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2314453"/>
                  </a:ext>
                </a:extLst>
              </a:tr>
              <a:tr h="403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17.10.2023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4-6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2317663"/>
                  </a:ext>
                </a:extLst>
              </a:tr>
              <a:tr h="403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18.10.2023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7-11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2336051"/>
                  </a:ext>
                </a:extLst>
              </a:tr>
              <a:tr h="394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0B828B"/>
                          </a:solidFill>
                          <a:effectLst/>
                        </a:rPr>
                        <a:t>24.10.2023</a:t>
                      </a:r>
                      <a:endParaRPr lang="ru-RU" sz="2000" dirty="0">
                        <a:solidFill>
                          <a:srgbClr val="0B828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5-11 классы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78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522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2964660-D1B3-4746-BFA0-4040B957C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5" y="2421643"/>
            <a:ext cx="9144000" cy="1596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70C5A516-05E7-4523-A5D1-9970255609DA}"/>
              </a:ext>
            </a:extLst>
          </p:cNvPr>
          <p:cNvSpPr txBox="1">
            <a:spLocks/>
          </p:cNvSpPr>
          <p:nvPr/>
        </p:nvSpPr>
        <p:spPr>
          <a:xfrm>
            <a:off x="-220466" y="1935221"/>
            <a:ext cx="118436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rgbClr val="0B828B"/>
                </a:solidFill>
                <a:latin typeface="Roboto" panose="02000000000000000000" pitchFamily="2" charset="0"/>
              </a:rPr>
              <a:t> </a:t>
            </a:r>
            <a:r>
              <a:rPr lang="en-US" sz="5400" dirty="0">
                <a:solidFill>
                  <a:srgbClr val="0B828B"/>
                </a:solidFill>
              </a:rPr>
              <a:t> </a:t>
            </a:r>
            <a:r>
              <a:rPr lang="en-US" sz="6200" b="1" u="sng" dirty="0">
                <a:solidFill>
                  <a:srgbClr val="0B828B"/>
                </a:solidFill>
              </a:rPr>
              <a:t>https://</a:t>
            </a:r>
            <a:r>
              <a:rPr lang="ru-RU" sz="6200" b="1" dirty="0">
                <a:solidFill>
                  <a:srgbClr val="0B828B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siriusolymp.ru</a:t>
            </a:r>
            <a:r>
              <a:rPr lang="ru-RU" sz="6200" b="1" dirty="0">
                <a:solidFill>
                  <a:srgbClr val="0B828B"/>
                </a:solidFill>
              </a:rPr>
              <a:t>/</a:t>
            </a:r>
            <a:r>
              <a:rPr lang="ru-RU" sz="57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7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школьного этапа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6 предметам </a:t>
            </a:r>
          </a:p>
        </p:txBody>
      </p:sp>
    </p:spTree>
    <p:extLst>
      <p:ext uri="{BB962C8B-B14F-4D97-AF65-F5344CB8AC3E}">
        <p14:creationId xmlns:p14="http://schemas.microsoft.com/office/powerpoint/2010/main" xmlns="" val="239581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8BF241D-8F48-4240-BD13-294B1BDF428C}"/>
              </a:ext>
            </a:extLst>
          </p:cNvPr>
          <p:cNvSpPr/>
          <p:nvPr/>
        </p:nvSpPr>
        <p:spPr>
          <a:xfrm>
            <a:off x="77127" y="1153177"/>
            <a:ext cx="1117319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ответственного за проведение ШЭ </a:t>
            </a:r>
            <a:r>
              <a:rPr lang="ru-RU" sz="2400" b="1" dirty="0" err="1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B8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</a:p>
          <a:p>
            <a:pPr algn="ctr"/>
            <a:endParaRPr lang="ru-RU" sz="800" dirty="0">
              <a:solidFill>
                <a:srgbClr val="0B8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хранение заявлений от родителей (законных представителей) обучающихся, заявивших          о своем участии 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указанием места участия обучающегося (в общеобразовательной организации или дома, в зависимости от технической возможности), согласий на публикацию олимпиадных работ своих несовершеннолетних детей, в том числе в информационно-телекоммуникационной сети «Интернет».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списка участников с указанием места их участия (в образовательной организации или дома, в зависимости от технической возможности).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расписания прохождения олимпиадных испытаний для участников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 общеобразовательным предметам с использованием технических средств образовательной организации.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кодами всех обучающихся, подавших свое заявление на участие в оргкомитет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Раскодирование результатов участников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протоколов, передача результатов в муниципальный оргкомитет.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88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8BF241D-8F48-4240-BD13-294B1BDF428C}"/>
              </a:ext>
            </a:extLst>
          </p:cNvPr>
          <p:cNvSpPr/>
          <p:nvPr/>
        </p:nvSpPr>
        <p:spPr>
          <a:xfrm>
            <a:off x="1209034" y="1091280"/>
            <a:ext cx="8711766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школьного этапа </a:t>
            </a:r>
          </a:p>
          <a:p>
            <a:pPr algn="ctr"/>
            <a:endParaRPr lang="ru-RU" sz="1600" b="1" dirty="0">
              <a:solidFill>
                <a:srgbClr val="0B8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кодов участников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участников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тестирующей системе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 заданий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предварительных результатов проверки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участников о несогласии с выставленными баллами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окончательных результатов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5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F012765-EE22-4575-AC03-DBA4267EB3C6}"/>
              </a:ext>
            </a:extLst>
          </p:cNvPr>
          <p:cNvSpPr/>
          <p:nvPr/>
        </p:nvSpPr>
        <p:spPr>
          <a:xfrm>
            <a:off x="2615227" y="1045046"/>
            <a:ext cx="7146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кодов участников школой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435B97-617D-40CD-B7ED-5E963D9F197D}"/>
              </a:ext>
            </a:extLst>
          </p:cNvPr>
          <p:cNvSpPr/>
          <p:nvPr/>
        </p:nvSpPr>
        <p:spPr>
          <a:xfrm>
            <a:off x="861500" y="4449712"/>
            <a:ext cx="10154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получают доступ к индивидуальным кодам участников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позднее, чем за 5 календарных дней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даты проведения тура олимпиады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на страницу ФИС ОКО под логином своей школы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вкладку Школьный этап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(появится после 18 сентября)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-архив с кодами участников, разархивируйте его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CAFC028-6643-4A8D-8AB3-FFDF361D79AE}"/>
              </a:ext>
            </a:extLst>
          </p:cNvPr>
          <p:cNvSpPr/>
          <p:nvPr/>
        </p:nvSpPr>
        <p:spPr>
          <a:xfrm>
            <a:off x="606531" y="1675348"/>
            <a:ext cx="4257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B82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этом году не надо актуализировать данные через ФИС ОКО. </a:t>
            </a:r>
          </a:p>
          <a:p>
            <a:pPr algn="ctr"/>
            <a:r>
              <a:rPr lang="ru-RU" dirty="0">
                <a:solidFill>
                  <a:srgbClr val="0B828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генерации кодов участников за основу берутся данные по количеству учащихся, написавших ВПР весной 2023 года. Актуализировать данные о количестве участников конкретных школ можно через форму (направлена муниципальным координаторам).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6AB9C0C-3E30-445E-AD7C-C988CCC0441B}"/>
              </a:ext>
            </a:extLst>
          </p:cNvPr>
          <p:cNvPicPr/>
          <p:nvPr/>
        </p:nvPicPr>
        <p:blipFill rotWithShape="1">
          <a:blip r:embed="rId11" cstate="print"/>
          <a:srcRect l="24317" t="45181" r="32888" b="22750"/>
          <a:stretch/>
        </p:blipFill>
        <p:spPr>
          <a:xfrm>
            <a:off x="5016770" y="1738966"/>
            <a:ext cx="5693861" cy="25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07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F012765-EE22-4575-AC03-DBA4267EB3C6}"/>
              </a:ext>
            </a:extLst>
          </p:cNvPr>
          <p:cNvSpPr/>
          <p:nvPr/>
        </p:nvSpPr>
        <p:spPr>
          <a:xfrm>
            <a:off x="3036412" y="1062935"/>
            <a:ext cx="5024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таблицы кодов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435B97-617D-40CD-B7ED-5E963D9F197D}"/>
              </a:ext>
            </a:extLst>
          </p:cNvPr>
          <p:cNvSpPr/>
          <p:nvPr/>
        </p:nvSpPr>
        <p:spPr>
          <a:xfrm>
            <a:off x="2563408" y="1839821"/>
            <a:ext cx="239647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архива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CAFC028-6643-4A8D-8AB3-FFDF361D79AE}"/>
              </a:ext>
            </a:extLst>
          </p:cNvPr>
          <p:cNvSpPr/>
          <p:nvPr/>
        </p:nvSpPr>
        <p:spPr>
          <a:xfrm>
            <a:off x="336547" y="3429000"/>
            <a:ext cx="47756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состоит из следующих столбцов: </a:t>
            </a:r>
          </a:p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школы в ФИС ОКО, класс, незаполненный столбец с ФИО участников, индивидуальные коды участников по предмету </a:t>
            </a:r>
          </a:p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(Важно: раздвинуть столбцы, чтобы было видно весь код)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391485-ED4D-4EAA-9210-738EB7B2F5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4137" t="36489" r="41511" b="30111"/>
          <a:stretch/>
        </p:blipFill>
        <p:spPr>
          <a:xfrm>
            <a:off x="5345928" y="3537501"/>
            <a:ext cx="4625266" cy="25301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717F21-2465-4094-85F7-13DCEAEDE2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18932" t="47249" r="41383" b="30873"/>
          <a:stretch/>
        </p:blipFill>
        <p:spPr>
          <a:xfrm>
            <a:off x="5239396" y="1790498"/>
            <a:ext cx="4838330" cy="150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8F66C-1C07-43AE-BDFB-7F8D4DD45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6427" y="100441"/>
            <a:ext cx="966708" cy="966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C6DBF-FB31-4956-8DF5-4D6DDB2A6B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6427" y="1252007"/>
            <a:ext cx="978062" cy="9739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21F2E8-C9D1-4160-9168-7CD664F185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6427" y="2410783"/>
            <a:ext cx="978062" cy="978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5DCC11-3CC5-4A26-9E51-846B14300D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6427" y="3528751"/>
            <a:ext cx="978062" cy="978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AF631BC-C869-40DE-98B8-41A59BFC43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19696" y="4646719"/>
            <a:ext cx="978062" cy="9739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E1FB6B-538E-4045-883A-3D3D4F461D8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01415" y="5760543"/>
            <a:ext cx="993074" cy="993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467BC8-8774-4185-A797-A025F88584AB}"/>
              </a:ext>
            </a:extLst>
          </p:cNvPr>
          <p:cNvPicPr/>
          <p:nvPr/>
        </p:nvPicPr>
        <p:blipFill>
          <a:blip r:embed="rId9" cstate="print"/>
          <a:srcRect l="38225" t="12874" r="26658" b="18800"/>
          <a:stretch>
            <a:fillRect/>
          </a:stretch>
        </p:blipFill>
        <p:spPr bwMode="auto">
          <a:xfrm>
            <a:off x="6096000" y="100441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79A202-5AF3-45D7-946E-5E8BA321A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14397" r="36182" b="40317"/>
          <a:stretch/>
        </p:blipFill>
        <p:spPr bwMode="auto">
          <a:xfrm>
            <a:off x="4128313" y="364059"/>
            <a:ext cx="1967687" cy="6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FB2AB8-A5B2-425F-8BF8-4489505155D3}"/>
              </a:ext>
            </a:extLst>
          </p:cNvPr>
          <p:cNvSpPr/>
          <p:nvPr/>
        </p:nvSpPr>
        <p:spPr>
          <a:xfrm>
            <a:off x="6003634" y="213633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F012765-EE22-4575-AC03-DBA4267EB3C6}"/>
              </a:ext>
            </a:extLst>
          </p:cNvPr>
          <p:cNvSpPr/>
          <p:nvPr/>
        </p:nvSpPr>
        <p:spPr>
          <a:xfrm>
            <a:off x="2921002" y="1064376"/>
            <a:ext cx="535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кода участника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E435B97-617D-40CD-B7ED-5E963D9F197D}"/>
              </a:ext>
            </a:extLst>
          </p:cNvPr>
          <p:cNvSpPr/>
          <p:nvPr/>
        </p:nvSpPr>
        <p:spPr>
          <a:xfrm>
            <a:off x="1406756" y="4474610"/>
            <a:ext cx="9271952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 с данными участников (ФИО)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коды участникам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таблицу для возможности восстановления утраченного кода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 для подведения итогов результатов олимпиады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CAFC028-6643-4A8D-8AB3-FFDF361D79AE}"/>
              </a:ext>
            </a:extLst>
          </p:cNvPr>
          <p:cNvSpPr/>
          <p:nvPr/>
        </p:nvSpPr>
        <p:spPr>
          <a:xfrm>
            <a:off x="524319" y="2238094"/>
            <a:ext cx="4775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участника - уникальная комбинация символов, выдающаяся участнику </a:t>
            </a:r>
          </a:p>
          <a:p>
            <a:pPr algn="ctr"/>
            <a:r>
              <a:rPr lang="ru-RU" sz="2000" dirty="0">
                <a:solidFill>
                  <a:srgbClr val="0B8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тестирующую систему олимпиады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4BD4E1-6FDF-40DD-990B-E57C69D765B3}"/>
              </a:ext>
            </a:extLst>
          </p:cNvPr>
          <p:cNvPicPr/>
          <p:nvPr/>
        </p:nvPicPr>
        <p:blipFill rotWithShape="1">
          <a:blip r:embed="rId11" cstate="print"/>
          <a:srcRect l="2180" t="31327" r="36296" b="8619"/>
          <a:stretch/>
        </p:blipFill>
        <p:spPr>
          <a:xfrm>
            <a:off x="5291092" y="1683239"/>
            <a:ext cx="5078026" cy="27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0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1655</Words>
  <Application>Microsoft Office PowerPoint</Application>
  <PresentationFormat>Произвольный</PresentationFormat>
  <Paragraphs>230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Региональным оператором ШЭ ВсОШ является ГАОУ ДО АО  «Центр выявления и поддержки одаренных детей «Созвездие»  Функции регионального оператора: Информирование организаторов ШЭ ВсОШ, образовательных организаций Архангельской области о требованиях к проведению ШЭ ВсОШ и регламенте участия в олимпиаде обучающихся с учетом использования информационно-коммуникационных технологий,                в том числе через электронные рассылки информационных писем и публикацию нормативно-правовых актов, методических и аналитических материалов на едином сайте http://www.arkh-edu.ru/olympics/vo и на сайте Центра «Созвездия» https://созвездие29.рф               в сети «Интернет». Обеспечение организационно-методической поддержки организаторов ШЭ ВсОШ, образовательных организаций по вопросам организации и проведения олимпиады, работы платформы «Сириус.Курсы». Организация информационной работы с муниципальными координаторами по разъяснению регламента участия обучающихся в ШЭ ВсОШ по шести предметам.  </vt:lpstr>
      <vt:lpstr>График проведения школьного этапа  ВсОШ по шести предметам в 2023/2024 учебном году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Зверева </cp:lastModifiedBy>
  <cp:revision>138</cp:revision>
  <dcterms:created xsi:type="dcterms:W3CDTF">2023-09-06T07:37:32Z</dcterms:created>
  <dcterms:modified xsi:type="dcterms:W3CDTF">2023-09-29T04:31:39Z</dcterms:modified>
</cp:coreProperties>
</file>